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72" r:id="rId3"/>
    <p:sldId id="261" r:id="rId4"/>
    <p:sldId id="280" r:id="rId5"/>
    <p:sldId id="290" r:id="rId6"/>
    <p:sldId id="299" r:id="rId7"/>
    <p:sldId id="278" r:id="rId8"/>
    <p:sldId id="298" r:id="rId9"/>
    <p:sldId id="288" r:id="rId10"/>
    <p:sldId id="296" r:id="rId11"/>
    <p:sldId id="271" r:id="rId12"/>
    <p:sldId id="300" r:id="rId13"/>
  </p:sldIdLst>
  <p:sldSz cx="9144000" cy="6858000" type="screen4x3"/>
  <p:notesSz cx="6794500" cy="98567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3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9FBA7-62A6-490C-86BA-0F17DD8F70C3}" type="datetimeFigureOut">
              <a:rPr lang="pl-PL" smtClean="0"/>
              <a:t>2016-03-08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5600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48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100" y="9361488"/>
            <a:ext cx="29448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444B8-FC35-4F94-B270-7C5E369FA8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65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3DE56-8549-44F5-AEA9-B8AC8A693ECC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0388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ole tekstowe 3"/>
          <p:cNvSpPr txBox="1">
            <a:spLocks noChangeArrowheads="1"/>
          </p:cNvSpPr>
          <p:nvPr/>
        </p:nvSpPr>
        <p:spPr bwMode="auto">
          <a:xfrm>
            <a:off x="630237" y="2358851"/>
            <a:ext cx="8026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KONCEPCJA </a:t>
            </a:r>
          </a:p>
          <a:p>
            <a:pPr algn="ctr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ORGANIZACJI I FUNKCJONOWANIA </a:t>
            </a:r>
          </a:p>
          <a:p>
            <a:pPr algn="ctr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WOJSK  OBRONY TERYTORIALNEJ</a:t>
            </a:r>
          </a:p>
        </p:txBody>
      </p:sp>
      <p:sp>
        <p:nvSpPr>
          <p:cNvPr id="14338" name="pole tekstowe 1"/>
          <p:cNvSpPr txBox="1">
            <a:spLocks noChangeArrowheads="1"/>
          </p:cNvSpPr>
          <p:nvPr/>
        </p:nvSpPr>
        <p:spPr bwMode="auto">
          <a:xfrm>
            <a:off x="606426" y="260350"/>
            <a:ext cx="79025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MINISTERSTWO OBRONY NARODOWEJ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684213" y="784225"/>
            <a:ext cx="78247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pole tekstowe 5"/>
          <p:cNvSpPr txBox="1">
            <a:spLocks noChangeArrowheads="1"/>
          </p:cNvSpPr>
          <p:nvPr/>
        </p:nvSpPr>
        <p:spPr bwMode="auto">
          <a:xfrm>
            <a:off x="1055687" y="836613"/>
            <a:ext cx="7177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DS. UTWORZENIA OBRONY  TERYTORIALNEJ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pole tekstowe 6"/>
          <p:cNvSpPr txBox="1">
            <a:spLocks noChangeArrowheads="1"/>
          </p:cNvSpPr>
          <p:nvPr/>
        </p:nvSpPr>
        <p:spPr bwMode="auto">
          <a:xfrm>
            <a:off x="3203575" y="5430838"/>
            <a:ext cx="288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WARSZAWA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Łącznik prostoliniowy 8"/>
          <p:cNvCxnSpPr/>
          <p:nvPr/>
        </p:nvCxnSpPr>
        <p:spPr>
          <a:xfrm>
            <a:off x="1331913" y="5878658"/>
            <a:ext cx="7056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pole tekstowe 9"/>
          <p:cNvSpPr txBox="1">
            <a:spLocks noChangeArrowheads="1"/>
          </p:cNvSpPr>
          <p:nvPr/>
        </p:nvSpPr>
        <p:spPr bwMode="auto">
          <a:xfrm>
            <a:off x="3852068" y="5895688"/>
            <a:ext cx="158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19275" y="276998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TRADYCJE I MORALE  WOT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i.wp.pl/a/f/jpeg/30750/zolnierze_wykleci_okladka60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52" y="1245730"/>
            <a:ext cx="7133740" cy="441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Znalezione obrazy dla zapytania &amp;zdot;o&amp;lstrok;nierze wykl&amp;eogon;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447" y="4437112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49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475656" y="2348880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1121798" y="1628800"/>
            <a:ext cx="690658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NOWA POLITYKA I STRATEGIA BEZPIECZEŃSTWA  MILITARNEGO 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1127983" y="692696"/>
            <a:ext cx="691895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NOWA SYTUACJA GEOPOLITYCZNA  ORAZ NOWE ZAGROŻENIA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1229748" y="4754589"/>
            <a:ext cx="1385040" cy="1516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NOWY </a:t>
            </a:r>
            <a:r>
              <a:rPr lang="pl-PL" dirty="0"/>
              <a:t> </a:t>
            </a:r>
            <a:r>
              <a:rPr lang="pl-PL" dirty="0" smtClean="0"/>
              <a:t>STRUKTURA  SZ</a:t>
            </a:r>
            <a:endParaRPr lang="pl-PL" dirty="0"/>
          </a:p>
        </p:txBody>
      </p:sp>
      <p:sp>
        <p:nvSpPr>
          <p:cNvPr id="28" name="Prostokąt 27"/>
          <p:cNvSpPr/>
          <p:nvPr/>
        </p:nvSpPr>
        <p:spPr>
          <a:xfrm>
            <a:off x="6576600" y="4764447"/>
            <a:ext cx="1374335" cy="1482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NOWA KULTURA</a:t>
            </a:r>
          </a:p>
          <a:p>
            <a:pPr algn="ctr"/>
            <a:r>
              <a:rPr lang="pl-PL" dirty="0" smtClean="0"/>
              <a:t>ORG.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3864569" y="4775014"/>
            <a:ext cx="1421044" cy="1516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NOWE  PROCEDURY</a:t>
            </a:r>
            <a:endParaRPr lang="pl-PL" dirty="0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833767" y="29815"/>
            <a:ext cx="72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 sz="2400" b="1" dirty="0" smtClean="0">
                <a:latin typeface="Times New Roman" pitchFamily="18" charset="0"/>
              </a:rPr>
              <a:t>METODA ZMANY </a:t>
            </a:r>
            <a:r>
              <a:rPr lang="pl-PL" altLang="pl-PL" sz="2400" b="1" dirty="0" smtClean="0">
                <a:latin typeface="Times New Roman" pitchFamily="18" charset="0"/>
              </a:rPr>
              <a:t>STRATEGICZNEJ </a:t>
            </a:r>
            <a:endParaRPr lang="pl-PL" altLang="pl-PL" sz="2400" b="1" dirty="0">
              <a:latin typeface="Times New Roman" pitchFamily="18" charset="0"/>
            </a:endParaRPr>
          </a:p>
        </p:txBody>
      </p:sp>
      <p:sp>
        <p:nvSpPr>
          <p:cNvPr id="30" name="Strzałka w lewo i prawo 29"/>
          <p:cNvSpPr/>
          <p:nvPr/>
        </p:nvSpPr>
        <p:spPr>
          <a:xfrm>
            <a:off x="2843808" y="5243105"/>
            <a:ext cx="576064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Strzałka w lewo i prawo 30"/>
          <p:cNvSpPr/>
          <p:nvPr/>
        </p:nvSpPr>
        <p:spPr>
          <a:xfrm>
            <a:off x="5637388" y="5236653"/>
            <a:ext cx="576064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1118885" y="2586161"/>
            <a:ext cx="690658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NOWA STRATEGIA WOJENNA 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1124603" y="3622873"/>
            <a:ext cx="690658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NOWA DOKTRYNA MILITARNA</a:t>
            </a:r>
          </a:p>
        </p:txBody>
      </p:sp>
      <p:sp>
        <p:nvSpPr>
          <p:cNvPr id="2" name="Strzałka w dół 1"/>
          <p:cNvSpPr/>
          <p:nvPr/>
        </p:nvSpPr>
        <p:spPr>
          <a:xfrm>
            <a:off x="329711" y="491480"/>
            <a:ext cx="504056" cy="4762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800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395537" y="260648"/>
            <a:ext cx="82089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 sz="2400" b="1" dirty="0" smtClean="0">
                <a:latin typeface="Times New Roman" pitchFamily="18" charset="0"/>
              </a:rPr>
              <a:t>CELE WOJSK OBRONY TERYTORIALNEJ</a:t>
            </a:r>
            <a:endParaRPr lang="pl-PL" altLang="pl-PL" sz="2400" b="1" dirty="0">
              <a:latin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11560" y="1340768"/>
            <a:ext cx="79928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zwielokrotnienie potencjału odstraszania Sił Zbrojnych RP, poprzez stworzenie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optymalnych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warunków do pełnego wykorzystania zdolności bojowych wojsk operacyjnych, w obronie nienaruszalności granic i niepodzielności terytorium państwa polskiego.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uzyskanie zdolności operacyjnych do samodzielnego prowadzenia działań 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antykryzysowych,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antydywersyjnych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antyterrorystycznych oraz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anty-dezinformacyjnych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obronie bezpieczeństwa  cywilnego oraz  dziedzictwa kulturowego i duchowego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narodu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olskiego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wzmocnienie,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patriotycznych 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chrześcijańskich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fundamentów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systemu obronnego oraz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 RP,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 aby  patriotyzm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wiara polskich żołnierzy były najlepszym gwarantem naszego bezpieczeństwa,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umożliwiły skuteczną realizację programu odbudowy bezpieczeństwa militarnego Polski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098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"/>
          <p:cNvSpPr>
            <a:spLocks noChangeArrowheads="1"/>
          </p:cNvSpPr>
          <p:nvPr/>
        </p:nvSpPr>
        <p:spPr bwMode="auto">
          <a:xfrm>
            <a:off x="3923928" y="3789040"/>
            <a:ext cx="4032448" cy="57606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l-PL" altLang="pl-PL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 batalionów OT </a:t>
            </a:r>
            <a:endParaRPr lang="pl-PL" altLang="pl-PL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3924105" y="4835172"/>
            <a:ext cx="4032271" cy="75406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l-PL" altLang="pl-PL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86 dowództw batalionów OT</a:t>
            </a:r>
          </a:p>
        </p:txBody>
      </p:sp>
      <p:sp>
        <p:nvSpPr>
          <p:cNvPr id="15375" name="Text Box 22"/>
          <p:cNvSpPr txBox="1">
            <a:spLocks noChangeArrowheads="1"/>
          </p:cNvSpPr>
          <p:nvPr/>
        </p:nvSpPr>
        <p:spPr bwMode="auto">
          <a:xfrm>
            <a:off x="395536" y="260648"/>
            <a:ext cx="84969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 sz="2400" b="1" dirty="0" smtClean="0">
                <a:latin typeface="Times New Roman" pitchFamily="18" charset="0"/>
              </a:rPr>
              <a:t>KONCEPCJA  ORGANIZACJI I FUNKCJONOWANIA WOT  </a:t>
            </a:r>
            <a:endParaRPr lang="pl-PL" altLang="pl-PL" sz="2400" b="1" dirty="0">
              <a:latin typeface="Times New Roman" pitchFamily="18" charset="0"/>
            </a:endParaRPr>
          </a:p>
        </p:txBody>
      </p:sp>
      <p:sp>
        <p:nvSpPr>
          <p:cNvPr id="15379" name="Rectangle 12"/>
          <p:cNvSpPr>
            <a:spLocks noChangeArrowheads="1"/>
          </p:cNvSpPr>
          <p:nvPr/>
        </p:nvSpPr>
        <p:spPr bwMode="auto">
          <a:xfrm>
            <a:off x="3924105" y="2051932"/>
            <a:ext cx="4032448" cy="656987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l-PL" altLang="pl-PL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Dowództwo WOT</a:t>
            </a:r>
            <a:endParaRPr lang="pl-PL" altLang="pl-PL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3923928" y="1340767"/>
            <a:ext cx="4032448" cy="71116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l-PL" altLang="pl-PL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Sztab Generalny</a:t>
            </a:r>
          </a:p>
        </p:txBody>
      </p:sp>
      <p:sp>
        <p:nvSpPr>
          <p:cNvPr id="4" name="Prostokąt 3"/>
          <p:cNvSpPr/>
          <p:nvPr/>
        </p:nvSpPr>
        <p:spPr>
          <a:xfrm>
            <a:off x="683568" y="1700808"/>
            <a:ext cx="2376264" cy="77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Poziom strategiczny</a:t>
            </a:r>
          </a:p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(Krajowy)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683568" y="3429000"/>
            <a:ext cx="2376264" cy="77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Poziom operacyjny</a:t>
            </a:r>
          </a:p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(Wojewódzki)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683568" y="5013176"/>
            <a:ext cx="2376264" cy="77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Poziom taktyczny</a:t>
            </a:r>
          </a:p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(Powiatowy)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trzałka w prawo 1"/>
          <p:cNvSpPr/>
          <p:nvPr/>
        </p:nvSpPr>
        <p:spPr>
          <a:xfrm>
            <a:off x="3210566" y="1905900"/>
            <a:ext cx="64135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3203848" y="5229200"/>
            <a:ext cx="64135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3203848" y="3573016"/>
            <a:ext cx="64135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923928" y="3212976"/>
            <a:ext cx="4032448" cy="58245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l-PL" altLang="pl-PL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 dowództw </a:t>
            </a:r>
            <a:r>
              <a:rPr lang="pl-PL" altLang="pl-PL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altLang="pl-PL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rygad OT</a:t>
            </a:r>
            <a:endParaRPr lang="pl-PL" altLang="pl-PL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923928" y="5589240"/>
            <a:ext cx="4032271" cy="72008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l-PL" altLang="pl-PL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364 kompanie OT w powiatach</a:t>
            </a:r>
            <a:endParaRPr lang="pl-PL" altLang="pl-PL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6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d/dd/Plcarplates379v06.png/1000px-Plcarplates379v0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714" y="546673"/>
            <a:ext cx="6296572" cy="617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683568" y="49124"/>
            <a:ext cx="765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ETAPY  FORMOWANIA BRYGAD OT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7" name="Group 131"/>
          <p:cNvGrpSpPr>
            <a:grpSpLocks/>
          </p:cNvGrpSpPr>
          <p:nvPr/>
        </p:nvGrpSpPr>
        <p:grpSpPr bwMode="auto">
          <a:xfrm>
            <a:off x="6119423" y="5208389"/>
            <a:ext cx="738568" cy="466758"/>
            <a:chOff x="3473" y="2244"/>
            <a:chExt cx="633" cy="326"/>
          </a:xfrm>
          <a:solidFill>
            <a:srgbClr val="FF0000"/>
          </a:solidFill>
        </p:grpSpPr>
        <p:sp>
          <p:nvSpPr>
            <p:cNvPr id="58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59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60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1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65" name="Group 12"/>
          <p:cNvGrpSpPr>
            <a:grpSpLocks/>
          </p:cNvGrpSpPr>
          <p:nvPr/>
        </p:nvGrpSpPr>
        <p:grpSpPr bwMode="auto">
          <a:xfrm>
            <a:off x="5218524" y="5255322"/>
            <a:ext cx="123825" cy="123825"/>
            <a:chOff x="2485" y="896"/>
            <a:chExt cx="91" cy="83"/>
          </a:xfrm>
        </p:grpSpPr>
        <p:sp>
          <p:nvSpPr>
            <p:cNvPr id="66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68" name="Group 131"/>
          <p:cNvGrpSpPr>
            <a:grpSpLocks/>
          </p:cNvGrpSpPr>
          <p:nvPr/>
        </p:nvGrpSpPr>
        <p:grpSpPr bwMode="auto">
          <a:xfrm>
            <a:off x="2051720" y="1613453"/>
            <a:ext cx="738568" cy="466758"/>
            <a:chOff x="3473" y="2244"/>
            <a:chExt cx="633" cy="326"/>
          </a:xfrm>
          <a:solidFill>
            <a:schemeClr val="accent3">
              <a:lumMod val="75000"/>
            </a:schemeClr>
          </a:solidFill>
        </p:grpSpPr>
        <p:sp>
          <p:nvSpPr>
            <p:cNvPr id="69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70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71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72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73" name="Group 131"/>
          <p:cNvGrpSpPr>
            <a:grpSpLocks/>
          </p:cNvGrpSpPr>
          <p:nvPr/>
        </p:nvGrpSpPr>
        <p:grpSpPr bwMode="auto">
          <a:xfrm>
            <a:off x="5132165" y="1417097"/>
            <a:ext cx="738568" cy="466758"/>
            <a:chOff x="3473" y="2244"/>
            <a:chExt cx="633" cy="32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74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75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76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77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78" name="Group 131"/>
          <p:cNvGrpSpPr>
            <a:grpSpLocks/>
          </p:cNvGrpSpPr>
          <p:nvPr/>
        </p:nvGrpSpPr>
        <p:grpSpPr bwMode="auto">
          <a:xfrm>
            <a:off x="3856358" y="2124081"/>
            <a:ext cx="738568" cy="466758"/>
            <a:chOff x="3473" y="2244"/>
            <a:chExt cx="633" cy="326"/>
          </a:xfrm>
          <a:solidFill>
            <a:srgbClr val="00B050"/>
          </a:solidFill>
        </p:grpSpPr>
        <p:sp>
          <p:nvSpPr>
            <p:cNvPr id="79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80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81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82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83" name="Group 131"/>
          <p:cNvGrpSpPr>
            <a:grpSpLocks/>
          </p:cNvGrpSpPr>
          <p:nvPr/>
        </p:nvGrpSpPr>
        <p:grpSpPr bwMode="auto">
          <a:xfrm>
            <a:off x="4434669" y="3628171"/>
            <a:ext cx="738568" cy="466758"/>
            <a:chOff x="3473" y="2244"/>
            <a:chExt cx="633" cy="326"/>
          </a:xfrm>
          <a:solidFill>
            <a:srgbClr val="00B050"/>
          </a:solidFill>
        </p:grpSpPr>
        <p:sp>
          <p:nvSpPr>
            <p:cNvPr id="84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85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86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87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88" name="Group 131"/>
          <p:cNvGrpSpPr>
            <a:grpSpLocks/>
          </p:cNvGrpSpPr>
          <p:nvPr/>
        </p:nvGrpSpPr>
        <p:grpSpPr bwMode="auto">
          <a:xfrm>
            <a:off x="3464846" y="1158149"/>
            <a:ext cx="738568" cy="466758"/>
            <a:chOff x="3473" y="2244"/>
            <a:chExt cx="633" cy="326"/>
          </a:xfrm>
          <a:solidFill>
            <a:srgbClr val="00B050"/>
          </a:solidFill>
        </p:grpSpPr>
        <p:sp>
          <p:nvSpPr>
            <p:cNvPr id="89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90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91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92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93" name="Group 131"/>
          <p:cNvGrpSpPr>
            <a:grpSpLocks/>
          </p:cNvGrpSpPr>
          <p:nvPr/>
        </p:nvGrpSpPr>
        <p:grpSpPr bwMode="auto">
          <a:xfrm>
            <a:off x="6485790" y="4004998"/>
            <a:ext cx="738568" cy="466758"/>
            <a:chOff x="3473" y="2244"/>
            <a:chExt cx="633" cy="326"/>
          </a:xfrm>
          <a:solidFill>
            <a:srgbClr val="FF0000"/>
          </a:solidFill>
        </p:grpSpPr>
        <p:sp>
          <p:nvSpPr>
            <p:cNvPr id="94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95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96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97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98" name="Group 131"/>
          <p:cNvGrpSpPr>
            <a:grpSpLocks/>
          </p:cNvGrpSpPr>
          <p:nvPr/>
        </p:nvGrpSpPr>
        <p:grpSpPr bwMode="auto">
          <a:xfrm>
            <a:off x="6547703" y="1894998"/>
            <a:ext cx="738568" cy="466758"/>
            <a:chOff x="3473" y="2244"/>
            <a:chExt cx="633" cy="326"/>
          </a:xfrm>
          <a:solidFill>
            <a:srgbClr val="FF0000"/>
          </a:solidFill>
        </p:grpSpPr>
        <p:sp>
          <p:nvSpPr>
            <p:cNvPr id="99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100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101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02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103" name="Group 131"/>
          <p:cNvGrpSpPr>
            <a:grpSpLocks/>
          </p:cNvGrpSpPr>
          <p:nvPr/>
        </p:nvGrpSpPr>
        <p:grpSpPr bwMode="auto">
          <a:xfrm>
            <a:off x="5389261" y="2463306"/>
            <a:ext cx="738568" cy="466758"/>
            <a:chOff x="3473" y="2244"/>
            <a:chExt cx="633" cy="32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04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105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106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07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108" name="Group 131"/>
          <p:cNvGrpSpPr>
            <a:grpSpLocks/>
          </p:cNvGrpSpPr>
          <p:nvPr/>
        </p:nvGrpSpPr>
        <p:grpSpPr bwMode="auto">
          <a:xfrm>
            <a:off x="5437323" y="3230288"/>
            <a:ext cx="738568" cy="466758"/>
            <a:chOff x="3473" y="2244"/>
            <a:chExt cx="633" cy="32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09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110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111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12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123" name="Group 131"/>
          <p:cNvGrpSpPr>
            <a:grpSpLocks/>
          </p:cNvGrpSpPr>
          <p:nvPr/>
        </p:nvGrpSpPr>
        <p:grpSpPr bwMode="auto">
          <a:xfrm>
            <a:off x="2425483" y="4059789"/>
            <a:ext cx="738568" cy="466758"/>
            <a:chOff x="3473" y="2244"/>
            <a:chExt cx="633" cy="326"/>
          </a:xfrm>
          <a:solidFill>
            <a:schemeClr val="accent3">
              <a:lumMod val="75000"/>
            </a:schemeClr>
          </a:solidFill>
        </p:grpSpPr>
        <p:sp>
          <p:nvSpPr>
            <p:cNvPr id="124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125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126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27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128" name="Group 131"/>
          <p:cNvGrpSpPr>
            <a:grpSpLocks/>
          </p:cNvGrpSpPr>
          <p:nvPr/>
        </p:nvGrpSpPr>
        <p:grpSpPr bwMode="auto">
          <a:xfrm>
            <a:off x="1899665" y="2948697"/>
            <a:ext cx="738568" cy="466758"/>
            <a:chOff x="3473" y="2244"/>
            <a:chExt cx="633" cy="326"/>
          </a:xfrm>
          <a:solidFill>
            <a:schemeClr val="accent3">
              <a:lumMod val="75000"/>
            </a:schemeClr>
          </a:solidFill>
        </p:grpSpPr>
        <p:sp>
          <p:nvSpPr>
            <p:cNvPr id="129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130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131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32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133" name="Group 131"/>
          <p:cNvGrpSpPr>
            <a:grpSpLocks/>
          </p:cNvGrpSpPr>
          <p:nvPr/>
        </p:nvGrpSpPr>
        <p:grpSpPr bwMode="auto">
          <a:xfrm>
            <a:off x="3089254" y="3010351"/>
            <a:ext cx="738568" cy="466758"/>
            <a:chOff x="3473" y="2244"/>
            <a:chExt cx="633" cy="326"/>
          </a:xfrm>
          <a:solidFill>
            <a:schemeClr val="accent3">
              <a:lumMod val="75000"/>
            </a:schemeClr>
          </a:solidFill>
        </p:grpSpPr>
        <p:sp>
          <p:nvSpPr>
            <p:cNvPr id="134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135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136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37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138" name="Group 131"/>
          <p:cNvGrpSpPr>
            <a:grpSpLocks/>
          </p:cNvGrpSpPr>
          <p:nvPr/>
        </p:nvGrpSpPr>
        <p:grpSpPr bwMode="auto">
          <a:xfrm>
            <a:off x="3290512" y="4476837"/>
            <a:ext cx="738568" cy="466758"/>
            <a:chOff x="3473" y="2244"/>
            <a:chExt cx="633" cy="326"/>
          </a:xfrm>
          <a:solidFill>
            <a:schemeClr val="accent3">
              <a:lumMod val="75000"/>
            </a:schemeClr>
          </a:solidFill>
        </p:grpSpPr>
        <p:sp>
          <p:nvSpPr>
            <p:cNvPr id="139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140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141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42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143" name="Group 131"/>
          <p:cNvGrpSpPr>
            <a:grpSpLocks/>
          </p:cNvGrpSpPr>
          <p:nvPr/>
        </p:nvGrpSpPr>
        <p:grpSpPr bwMode="auto">
          <a:xfrm>
            <a:off x="4082821" y="4962323"/>
            <a:ext cx="738568" cy="466758"/>
            <a:chOff x="3473" y="2244"/>
            <a:chExt cx="633" cy="326"/>
          </a:xfrm>
          <a:solidFill>
            <a:schemeClr val="accent3">
              <a:lumMod val="75000"/>
            </a:schemeClr>
          </a:solidFill>
        </p:grpSpPr>
        <p:sp>
          <p:nvSpPr>
            <p:cNvPr id="144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145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146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47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148" name="Group 12"/>
          <p:cNvGrpSpPr>
            <a:grpSpLocks/>
          </p:cNvGrpSpPr>
          <p:nvPr/>
        </p:nvGrpSpPr>
        <p:grpSpPr bwMode="auto">
          <a:xfrm>
            <a:off x="5526769" y="4292452"/>
            <a:ext cx="123825" cy="123825"/>
            <a:chOff x="2485" y="896"/>
            <a:chExt cx="91" cy="83"/>
          </a:xfrm>
        </p:grpSpPr>
        <p:sp>
          <p:nvSpPr>
            <p:cNvPr id="149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50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51" name="Group 12"/>
          <p:cNvGrpSpPr>
            <a:grpSpLocks/>
          </p:cNvGrpSpPr>
          <p:nvPr/>
        </p:nvGrpSpPr>
        <p:grpSpPr bwMode="auto">
          <a:xfrm>
            <a:off x="4742041" y="3472813"/>
            <a:ext cx="123825" cy="123825"/>
            <a:chOff x="2485" y="896"/>
            <a:chExt cx="91" cy="83"/>
          </a:xfrm>
        </p:grpSpPr>
        <p:sp>
          <p:nvSpPr>
            <p:cNvPr id="152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53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54" name="Group 12"/>
          <p:cNvGrpSpPr>
            <a:grpSpLocks/>
          </p:cNvGrpSpPr>
          <p:nvPr/>
        </p:nvGrpSpPr>
        <p:grpSpPr bwMode="auto">
          <a:xfrm>
            <a:off x="4163730" y="1950989"/>
            <a:ext cx="123825" cy="123825"/>
            <a:chOff x="2485" y="896"/>
            <a:chExt cx="91" cy="83"/>
          </a:xfrm>
        </p:grpSpPr>
        <p:sp>
          <p:nvSpPr>
            <p:cNvPr id="155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56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57" name="Group 12"/>
          <p:cNvGrpSpPr>
            <a:grpSpLocks/>
          </p:cNvGrpSpPr>
          <p:nvPr/>
        </p:nvGrpSpPr>
        <p:grpSpPr bwMode="auto">
          <a:xfrm>
            <a:off x="3765145" y="1002277"/>
            <a:ext cx="123825" cy="123825"/>
            <a:chOff x="2485" y="896"/>
            <a:chExt cx="91" cy="83"/>
          </a:xfrm>
        </p:grpSpPr>
        <p:sp>
          <p:nvSpPr>
            <p:cNvPr id="158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59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60" name="Group 12"/>
          <p:cNvGrpSpPr>
            <a:grpSpLocks/>
          </p:cNvGrpSpPr>
          <p:nvPr/>
        </p:nvGrpSpPr>
        <p:grpSpPr bwMode="auto">
          <a:xfrm>
            <a:off x="5725329" y="2341476"/>
            <a:ext cx="123825" cy="123825"/>
            <a:chOff x="2485" y="896"/>
            <a:chExt cx="91" cy="83"/>
          </a:xfrm>
        </p:grpSpPr>
        <p:sp>
          <p:nvSpPr>
            <p:cNvPr id="161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62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63" name="Group 12"/>
          <p:cNvGrpSpPr>
            <a:grpSpLocks/>
          </p:cNvGrpSpPr>
          <p:nvPr/>
        </p:nvGrpSpPr>
        <p:grpSpPr bwMode="auto">
          <a:xfrm>
            <a:off x="5758545" y="3106463"/>
            <a:ext cx="123825" cy="123825"/>
            <a:chOff x="2485" y="896"/>
            <a:chExt cx="91" cy="83"/>
          </a:xfrm>
        </p:grpSpPr>
        <p:sp>
          <p:nvSpPr>
            <p:cNvPr id="164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65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66" name="Group 12"/>
          <p:cNvGrpSpPr>
            <a:grpSpLocks/>
          </p:cNvGrpSpPr>
          <p:nvPr/>
        </p:nvGrpSpPr>
        <p:grpSpPr bwMode="auto">
          <a:xfrm>
            <a:off x="6423878" y="5063547"/>
            <a:ext cx="123825" cy="123825"/>
            <a:chOff x="2485" y="896"/>
            <a:chExt cx="91" cy="83"/>
          </a:xfrm>
        </p:grpSpPr>
        <p:sp>
          <p:nvSpPr>
            <p:cNvPr id="167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68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69" name="Group 12"/>
          <p:cNvGrpSpPr>
            <a:grpSpLocks/>
          </p:cNvGrpSpPr>
          <p:nvPr/>
        </p:nvGrpSpPr>
        <p:grpSpPr bwMode="auto">
          <a:xfrm>
            <a:off x="6784411" y="3869108"/>
            <a:ext cx="123825" cy="123825"/>
            <a:chOff x="2485" y="896"/>
            <a:chExt cx="91" cy="83"/>
          </a:xfrm>
        </p:grpSpPr>
        <p:sp>
          <p:nvSpPr>
            <p:cNvPr id="170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1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72" name="Group 12"/>
          <p:cNvGrpSpPr>
            <a:grpSpLocks/>
          </p:cNvGrpSpPr>
          <p:nvPr/>
        </p:nvGrpSpPr>
        <p:grpSpPr bwMode="auto">
          <a:xfrm>
            <a:off x="5448257" y="1289693"/>
            <a:ext cx="123825" cy="123825"/>
            <a:chOff x="2485" y="896"/>
            <a:chExt cx="91" cy="83"/>
          </a:xfrm>
        </p:grpSpPr>
        <p:sp>
          <p:nvSpPr>
            <p:cNvPr id="173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78" name="Group 12"/>
          <p:cNvGrpSpPr>
            <a:grpSpLocks/>
          </p:cNvGrpSpPr>
          <p:nvPr/>
        </p:nvGrpSpPr>
        <p:grpSpPr bwMode="auto">
          <a:xfrm>
            <a:off x="4400160" y="4788369"/>
            <a:ext cx="123825" cy="123825"/>
            <a:chOff x="2485" y="896"/>
            <a:chExt cx="91" cy="83"/>
          </a:xfrm>
        </p:grpSpPr>
        <p:sp>
          <p:nvSpPr>
            <p:cNvPr id="179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0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81" name="Group 12"/>
          <p:cNvGrpSpPr>
            <a:grpSpLocks/>
          </p:cNvGrpSpPr>
          <p:nvPr/>
        </p:nvGrpSpPr>
        <p:grpSpPr bwMode="auto">
          <a:xfrm>
            <a:off x="3597299" y="4296747"/>
            <a:ext cx="123825" cy="123825"/>
            <a:chOff x="2485" y="896"/>
            <a:chExt cx="91" cy="83"/>
          </a:xfrm>
        </p:grpSpPr>
        <p:sp>
          <p:nvSpPr>
            <p:cNvPr id="182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3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84" name="Group 12"/>
          <p:cNvGrpSpPr>
            <a:grpSpLocks/>
          </p:cNvGrpSpPr>
          <p:nvPr/>
        </p:nvGrpSpPr>
        <p:grpSpPr bwMode="auto">
          <a:xfrm>
            <a:off x="2735771" y="3908909"/>
            <a:ext cx="123825" cy="123825"/>
            <a:chOff x="2485" y="896"/>
            <a:chExt cx="91" cy="83"/>
          </a:xfrm>
        </p:grpSpPr>
        <p:sp>
          <p:nvSpPr>
            <p:cNvPr id="185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6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87" name="Group 12"/>
          <p:cNvGrpSpPr>
            <a:grpSpLocks/>
          </p:cNvGrpSpPr>
          <p:nvPr/>
        </p:nvGrpSpPr>
        <p:grpSpPr bwMode="auto">
          <a:xfrm>
            <a:off x="3409954" y="2882593"/>
            <a:ext cx="123825" cy="123825"/>
            <a:chOff x="2485" y="896"/>
            <a:chExt cx="91" cy="83"/>
          </a:xfrm>
        </p:grpSpPr>
        <p:sp>
          <p:nvSpPr>
            <p:cNvPr id="188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9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90" name="Group 12"/>
          <p:cNvGrpSpPr>
            <a:grpSpLocks/>
          </p:cNvGrpSpPr>
          <p:nvPr/>
        </p:nvGrpSpPr>
        <p:grpSpPr bwMode="auto">
          <a:xfrm>
            <a:off x="2209953" y="2765984"/>
            <a:ext cx="123825" cy="123825"/>
            <a:chOff x="2485" y="896"/>
            <a:chExt cx="91" cy="83"/>
          </a:xfrm>
        </p:grpSpPr>
        <p:sp>
          <p:nvSpPr>
            <p:cNvPr id="191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2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93" name="Group 12"/>
          <p:cNvGrpSpPr>
            <a:grpSpLocks/>
          </p:cNvGrpSpPr>
          <p:nvPr/>
        </p:nvGrpSpPr>
        <p:grpSpPr bwMode="auto">
          <a:xfrm>
            <a:off x="2411930" y="1477919"/>
            <a:ext cx="123825" cy="123825"/>
            <a:chOff x="2485" y="896"/>
            <a:chExt cx="91" cy="83"/>
          </a:xfrm>
        </p:grpSpPr>
        <p:sp>
          <p:nvSpPr>
            <p:cNvPr id="194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5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96" name="Group 12"/>
          <p:cNvGrpSpPr>
            <a:grpSpLocks/>
          </p:cNvGrpSpPr>
          <p:nvPr/>
        </p:nvGrpSpPr>
        <p:grpSpPr bwMode="auto">
          <a:xfrm>
            <a:off x="6852158" y="1771173"/>
            <a:ext cx="123825" cy="123825"/>
            <a:chOff x="2485" y="896"/>
            <a:chExt cx="91" cy="83"/>
          </a:xfrm>
        </p:grpSpPr>
        <p:sp>
          <p:nvSpPr>
            <p:cNvPr id="197" name="Line 13"/>
            <p:cNvSpPr>
              <a:spLocks noChangeShapeType="1"/>
            </p:cNvSpPr>
            <p:nvPr/>
          </p:nvSpPr>
          <p:spPr bwMode="auto">
            <a:xfrm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8" name="Line 14"/>
            <p:cNvSpPr>
              <a:spLocks noChangeShapeType="1"/>
            </p:cNvSpPr>
            <p:nvPr/>
          </p:nvSpPr>
          <p:spPr bwMode="auto">
            <a:xfrm flipV="1">
              <a:off x="2485" y="896"/>
              <a:ext cx="91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2" name="Prostokąt 1"/>
          <p:cNvSpPr/>
          <p:nvPr/>
        </p:nvSpPr>
        <p:spPr>
          <a:xfrm>
            <a:off x="1115616" y="5379147"/>
            <a:ext cx="2592829" cy="13384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175" name="Group 131"/>
          <p:cNvGrpSpPr>
            <a:grpSpLocks/>
          </p:cNvGrpSpPr>
          <p:nvPr/>
        </p:nvGrpSpPr>
        <p:grpSpPr bwMode="auto">
          <a:xfrm>
            <a:off x="4912026" y="5430314"/>
            <a:ext cx="738568" cy="466758"/>
            <a:chOff x="3473" y="2244"/>
            <a:chExt cx="633" cy="326"/>
          </a:xfrm>
          <a:solidFill>
            <a:srgbClr val="00B050"/>
          </a:solidFill>
        </p:grpSpPr>
        <p:sp>
          <p:nvSpPr>
            <p:cNvPr id="176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177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199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0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201" name="Group 131"/>
          <p:cNvGrpSpPr>
            <a:grpSpLocks/>
          </p:cNvGrpSpPr>
          <p:nvPr/>
        </p:nvGrpSpPr>
        <p:grpSpPr bwMode="auto">
          <a:xfrm>
            <a:off x="5219397" y="4441403"/>
            <a:ext cx="738568" cy="466758"/>
            <a:chOff x="3473" y="2244"/>
            <a:chExt cx="633" cy="326"/>
          </a:xfrm>
          <a:solidFill>
            <a:srgbClr val="00B050"/>
          </a:solidFill>
        </p:grpSpPr>
        <p:sp>
          <p:nvSpPr>
            <p:cNvPr id="202" name="Rectangle 132"/>
            <p:cNvSpPr>
              <a:spLocks noChangeArrowheads="1"/>
            </p:cNvSpPr>
            <p:nvPr/>
          </p:nvSpPr>
          <p:spPr bwMode="auto">
            <a:xfrm>
              <a:off x="3478" y="2245"/>
              <a:ext cx="622" cy="32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grpSp>
          <p:nvGrpSpPr>
            <p:cNvPr id="203" name="Group 133"/>
            <p:cNvGrpSpPr>
              <a:grpSpLocks/>
            </p:cNvGrpSpPr>
            <p:nvPr/>
          </p:nvGrpSpPr>
          <p:grpSpPr bwMode="auto">
            <a:xfrm>
              <a:off x="3473" y="2244"/>
              <a:ext cx="633" cy="326"/>
              <a:chOff x="3473" y="2244"/>
              <a:chExt cx="633" cy="326"/>
            </a:xfrm>
            <a:grpFill/>
          </p:grpSpPr>
          <p:sp>
            <p:nvSpPr>
              <p:cNvPr id="204" name="Line 134"/>
              <p:cNvSpPr>
                <a:spLocks noChangeShapeType="1"/>
              </p:cNvSpPr>
              <p:nvPr/>
            </p:nvSpPr>
            <p:spPr bwMode="auto">
              <a:xfrm flipV="1">
                <a:off x="3473" y="2244"/>
                <a:ext cx="628" cy="326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5" name="Line 135"/>
              <p:cNvSpPr>
                <a:spLocks noChangeShapeType="1"/>
              </p:cNvSpPr>
              <p:nvPr/>
            </p:nvSpPr>
            <p:spPr bwMode="auto">
              <a:xfrm>
                <a:off x="3478" y="2252"/>
                <a:ext cx="628" cy="31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9058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województwo warmi&amp;nacute;sko mazursk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65344"/>
            <a:ext cx="6840760" cy="40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683568" y="279956"/>
            <a:ext cx="765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MODEL: KOMPANIA W POWIECIE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9" name="Group 502"/>
          <p:cNvGrpSpPr>
            <a:grpSpLocks/>
          </p:cNvGrpSpPr>
          <p:nvPr/>
        </p:nvGrpSpPr>
        <p:grpSpPr bwMode="auto">
          <a:xfrm>
            <a:off x="6999530" y="2740456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160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161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62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63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64" name="Group 502"/>
          <p:cNvGrpSpPr>
            <a:grpSpLocks/>
          </p:cNvGrpSpPr>
          <p:nvPr/>
        </p:nvGrpSpPr>
        <p:grpSpPr bwMode="auto">
          <a:xfrm>
            <a:off x="4086177" y="1620891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165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166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67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68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69" name="Group 502"/>
          <p:cNvGrpSpPr>
            <a:grpSpLocks/>
          </p:cNvGrpSpPr>
          <p:nvPr/>
        </p:nvGrpSpPr>
        <p:grpSpPr bwMode="auto">
          <a:xfrm>
            <a:off x="5282748" y="2861502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170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171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2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3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74" name="Group 502"/>
          <p:cNvGrpSpPr>
            <a:grpSpLocks/>
          </p:cNvGrpSpPr>
          <p:nvPr/>
        </p:nvGrpSpPr>
        <p:grpSpPr bwMode="auto">
          <a:xfrm>
            <a:off x="5076056" y="1948643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175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176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7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8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79" name="Group 502"/>
          <p:cNvGrpSpPr>
            <a:grpSpLocks/>
          </p:cNvGrpSpPr>
          <p:nvPr/>
        </p:nvGrpSpPr>
        <p:grpSpPr bwMode="auto">
          <a:xfrm>
            <a:off x="6300192" y="3355815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180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181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2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3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84" name="Group 502"/>
          <p:cNvGrpSpPr>
            <a:grpSpLocks/>
          </p:cNvGrpSpPr>
          <p:nvPr/>
        </p:nvGrpSpPr>
        <p:grpSpPr bwMode="auto">
          <a:xfrm>
            <a:off x="6077232" y="1838268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185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186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7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8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89" name="Group 502"/>
          <p:cNvGrpSpPr>
            <a:grpSpLocks/>
          </p:cNvGrpSpPr>
          <p:nvPr/>
        </p:nvGrpSpPr>
        <p:grpSpPr bwMode="auto">
          <a:xfrm>
            <a:off x="6999530" y="1662545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190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191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2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3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94" name="Group 502"/>
          <p:cNvGrpSpPr>
            <a:grpSpLocks/>
          </p:cNvGrpSpPr>
          <p:nvPr/>
        </p:nvGrpSpPr>
        <p:grpSpPr bwMode="auto">
          <a:xfrm>
            <a:off x="2483543" y="3158921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195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196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7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8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99" name="Group 502"/>
          <p:cNvGrpSpPr>
            <a:grpSpLocks/>
          </p:cNvGrpSpPr>
          <p:nvPr/>
        </p:nvGrpSpPr>
        <p:grpSpPr bwMode="auto">
          <a:xfrm>
            <a:off x="3576563" y="4351417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200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201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2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3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204" name="Group 502"/>
          <p:cNvGrpSpPr>
            <a:grpSpLocks/>
          </p:cNvGrpSpPr>
          <p:nvPr/>
        </p:nvGrpSpPr>
        <p:grpSpPr bwMode="auto">
          <a:xfrm>
            <a:off x="4544612" y="3795871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205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206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7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8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209" name="Group 502"/>
          <p:cNvGrpSpPr>
            <a:grpSpLocks/>
          </p:cNvGrpSpPr>
          <p:nvPr/>
        </p:nvGrpSpPr>
        <p:grpSpPr bwMode="auto">
          <a:xfrm>
            <a:off x="2802593" y="4733152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210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211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12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13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214" name="Group 502"/>
          <p:cNvGrpSpPr>
            <a:grpSpLocks/>
          </p:cNvGrpSpPr>
          <p:nvPr/>
        </p:nvGrpSpPr>
        <p:grpSpPr bwMode="auto">
          <a:xfrm>
            <a:off x="1920042" y="4128738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215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216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17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18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219" name="Group 502"/>
          <p:cNvGrpSpPr>
            <a:grpSpLocks/>
          </p:cNvGrpSpPr>
          <p:nvPr/>
        </p:nvGrpSpPr>
        <p:grpSpPr bwMode="auto">
          <a:xfrm>
            <a:off x="1729401" y="3540026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220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221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2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3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224" name="Group 502"/>
          <p:cNvGrpSpPr>
            <a:grpSpLocks/>
          </p:cNvGrpSpPr>
          <p:nvPr/>
        </p:nvGrpSpPr>
        <p:grpSpPr bwMode="auto">
          <a:xfrm>
            <a:off x="1813805" y="2040801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225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226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7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8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229" name="Group 502"/>
          <p:cNvGrpSpPr>
            <a:grpSpLocks/>
          </p:cNvGrpSpPr>
          <p:nvPr/>
        </p:nvGrpSpPr>
        <p:grpSpPr bwMode="auto">
          <a:xfrm>
            <a:off x="2555776" y="1607962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230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231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32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33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234" name="Group 502"/>
          <p:cNvGrpSpPr>
            <a:grpSpLocks/>
          </p:cNvGrpSpPr>
          <p:nvPr/>
        </p:nvGrpSpPr>
        <p:grpSpPr bwMode="auto">
          <a:xfrm>
            <a:off x="3753255" y="2968053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235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236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37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38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239" name="Group 502"/>
          <p:cNvGrpSpPr>
            <a:grpSpLocks/>
          </p:cNvGrpSpPr>
          <p:nvPr/>
        </p:nvGrpSpPr>
        <p:grpSpPr bwMode="auto">
          <a:xfrm>
            <a:off x="3403358" y="2174662"/>
            <a:ext cx="665843" cy="445358"/>
            <a:chOff x="1536" y="2760"/>
            <a:chExt cx="384" cy="336"/>
          </a:xfrm>
          <a:solidFill>
            <a:srgbClr val="00B050"/>
          </a:solidFill>
        </p:grpSpPr>
        <p:sp>
          <p:nvSpPr>
            <p:cNvPr id="240" name="Rectangle 503"/>
            <p:cNvSpPr>
              <a:spLocks noChangeArrowheads="1"/>
            </p:cNvSpPr>
            <p:nvPr/>
          </p:nvSpPr>
          <p:spPr bwMode="auto">
            <a:xfrm>
              <a:off x="1540" y="2812"/>
              <a:ext cx="376" cy="2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2400"/>
            </a:p>
          </p:txBody>
        </p:sp>
        <p:sp>
          <p:nvSpPr>
            <p:cNvPr id="241" name="Line 504"/>
            <p:cNvSpPr>
              <a:spLocks noChangeShapeType="1"/>
            </p:cNvSpPr>
            <p:nvPr/>
          </p:nvSpPr>
          <p:spPr bwMode="auto">
            <a:xfrm flipV="1"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42" name="Line 505"/>
            <p:cNvSpPr>
              <a:spLocks noChangeShapeType="1"/>
            </p:cNvSpPr>
            <p:nvPr/>
          </p:nvSpPr>
          <p:spPr bwMode="auto">
            <a:xfrm>
              <a:off x="1536" y="2808"/>
              <a:ext cx="384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43" name="Line 506"/>
            <p:cNvSpPr>
              <a:spLocks noChangeShapeType="1"/>
            </p:cNvSpPr>
            <p:nvPr/>
          </p:nvSpPr>
          <p:spPr bwMode="auto">
            <a:xfrm>
              <a:off x="1728" y="2760"/>
              <a:ext cx="0" cy="4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3" name="Dowolny kształt 2"/>
          <p:cNvSpPr/>
          <p:nvPr/>
        </p:nvSpPr>
        <p:spPr>
          <a:xfrm>
            <a:off x="2867531" y="1498294"/>
            <a:ext cx="922271" cy="3602516"/>
          </a:xfrm>
          <a:custGeom>
            <a:avLst/>
            <a:gdLst>
              <a:gd name="connsiteX0" fmla="*/ 624816 w 922271"/>
              <a:gd name="connsiteY0" fmla="*/ 0 h 3602516"/>
              <a:gd name="connsiteX1" fmla="*/ 514647 w 922271"/>
              <a:gd name="connsiteY1" fmla="*/ 352540 h 3602516"/>
              <a:gd name="connsiteX2" fmla="*/ 723968 w 922271"/>
              <a:gd name="connsiteY2" fmla="*/ 462708 h 3602516"/>
              <a:gd name="connsiteX3" fmla="*/ 624816 w 922271"/>
              <a:gd name="connsiteY3" fmla="*/ 672029 h 3602516"/>
              <a:gd name="connsiteX4" fmla="*/ 217192 w 922271"/>
              <a:gd name="connsiteY4" fmla="*/ 661012 h 3602516"/>
              <a:gd name="connsiteX5" fmla="*/ 7871 w 922271"/>
              <a:gd name="connsiteY5" fmla="*/ 727113 h 3602516"/>
              <a:gd name="connsiteX6" fmla="*/ 62956 w 922271"/>
              <a:gd name="connsiteY6" fmla="*/ 914400 h 3602516"/>
              <a:gd name="connsiteX7" fmla="*/ 239226 w 922271"/>
              <a:gd name="connsiteY7" fmla="*/ 1112704 h 3602516"/>
              <a:gd name="connsiteX8" fmla="*/ 360411 w 922271"/>
              <a:gd name="connsiteY8" fmla="*/ 1244906 h 3602516"/>
              <a:gd name="connsiteX9" fmla="*/ 360411 w 922271"/>
              <a:gd name="connsiteY9" fmla="*/ 1421176 h 3602516"/>
              <a:gd name="connsiteX10" fmla="*/ 382445 w 922271"/>
              <a:gd name="connsiteY10" fmla="*/ 1619479 h 3602516"/>
              <a:gd name="connsiteX11" fmla="*/ 393462 w 922271"/>
              <a:gd name="connsiteY11" fmla="*/ 1828800 h 3602516"/>
              <a:gd name="connsiteX12" fmla="*/ 404479 w 922271"/>
              <a:gd name="connsiteY12" fmla="*/ 2225407 h 3602516"/>
              <a:gd name="connsiteX13" fmla="*/ 459563 w 922271"/>
              <a:gd name="connsiteY13" fmla="*/ 2610998 h 3602516"/>
              <a:gd name="connsiteX14" fmla="*/ 591765 w 922271"/>
              <a:gd name="connsiteY14" fmla="*/ 2754217 h 3602516"/>
              <a:gd name="connsiteX15" fmla="*/ 525664 w 922271"/>
              <a:gd name="connsiteY15" fmla="*/ 2952520 h 3602516"/>
              <a:gd name="connsiteX16" fmla="*/ 591765 w 922271"/>
              <a:gd name="connsiteY16" fmla="*/ 3051672 h 3602516"/>
              <a:gd name="connsiteX17" fmla="*/ 514647 w 922271"/>
              <a:gd name="connsiteY17" fmla="*/ 3338111 h 3602516"/>
              <a:gd name="connsiteX18" fmla="*/ 690917 w 922271"/>
              <a:gd name="connsiteY18" fmla="*/ 3470313 h 3602516"/>
              <a:gd name="connsiteX19" fmla="*/ 922271 w 922271"/>
              <a:gd name="connsiteY19" fmla="*/ 3602516 h 3602516"/>
              <a:gd name="connsiteX20" fmla="*/ 922271 w 922271"/>
              <a:gd name="connsiteY20" fmla="*/ 3602516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2271" h="3602516">
                <a:moveTo>
                  <a:pt x="624816" y="0"/>
                </a:moveTo>
                <a:cubicBezTo>
                  <a:pt x="561469" y="137711"/>
                  <a:pt x="498122" y="275422"/>
                  <a:pt x="514647" y="352540"/>
                </a:cubicBezTo>
                <a:cubicBezTo>
                  <a:pt x="531172" y="429658"/>
                  <a:pt x="705606" y="409460"/>
                  <a:pt x="723968" y="462708"/>
                </a:cubicBezTo>
                <a:cubicBezTo>
                  <a:pt x="742330" y="515956"/>
                  <a:pt x="709279" y="638978"/>
                  <a:pt x="624816" y="672029"/>
                </a:cubicBezTo>
                <a:cubicBezTo>
                  <a:pt x="540353" y="705080"/>
                  <a:pt x="320016" y="651831"/>
                  <a:pt x="217192" y="661012"/>
                </a:cubicBezTo>
                <a:cubicBezTo>
                  <a:pt x="114368" y="670193"/>
                  <a:pt x="33577" y="684882"/>
                  <a:pt x="7871" y="727113"/>
                </a:cubicBezTo>
                <a:cubicBezTo>
                  <a:pt x="-17835" y="769344"/>
                  <a:pt x="24397" y="850135"/>
                  <a:pt x="62956" y="914400"/>
                </a:cubicBezTo>
                <a:cubicBezTo>
                  <a:pt x="101515" y="978665"/>
                  <a:pt x="189650" y="1057620"/>
                  <a:pt x="239226" y="1112704"/>
                </a:cubicBezTo>
                <a:cubicBezTo>
                  <a:pt x="288802" y="1167788"/>
                  <a:pt x="340213" y="1193494"/>
                  <a:pt x="360411" y="1244906"/>
                </a:cubicBezTo>
                <a:cubicBezTo>
                  <a:pt x="380608" y="1296318"/>
                  <a:pt x="356739" y="1358747"/>
                  <a:pt x="360411" y="1421176"/>
                </a:cubicBezTo>
                <a:cubicBezTo>
                  <a:pt x="364083" y="1483605"/>
                  <a:pt x="376937" y="1551542"/>
                  <a:pt x="382445" y="1619479"/>
                </a:cubicBezTo>
                <a:cubicBezTo>
                  <a:pt x="387953" y="1687416"/>
                  <a:pt x="389790" y="1727812"/>
                  <a:pt x="393462" y="1828800"/>
                </a:cubicBezTo>
                <a:cubicBezTo>
                  <a:pt x="397134" y="1929788"/>
                  <a:pt x="393462" y="2095041"/>
                  <a:pt x="404479" y="2225407"/>
                </a:cubicBezTo>
                <a:cubicBezTo>
                  <a:pt x="415496" y="2355773"/>
                  <a:pt x="428349" y="2522863"/>
                  <a:pt x="459563" y="2610998"/>
                </a:cubicBezTo>
                <a:cubicBezTo>
                  <a:pt x="490777" y="2699133"/>
                  <a:pt x="580748" y="2697297"/>
                  <a:pt x="591765" y="2754217"/>
                </a:cubicBezTo>
                <a:cubicBezTo>
                  <a:pt x="602782" y="2811137"/>
                  <a:pt x="525664" y="2902944"/>
                  <a:pt x="525664" y="2952520"/>
                </a:cubicBezTo>
                <a:cubicBezTo>
                  <a:pt x="525664" y="3002096"/>
                  <a:pt x="593601" y="2987407"/>
                  <a:pt x="591765" y="3051672"/>
                </a:cubicBezTo>
                <a:cubicBezTo>
                  <a:pt x="589929" y="3115937"/>
                  <a:pt x="498122" y="3268338"/>
                  <a:pt x="514647" y="3338111"/>
                </a:cubicBezTo>
                <a:cubicBezTo>
                  <a:pt x="531172" y="3407884"/>
                  <a:pt x="622980" y="3426246"/>
                  <a:pt x="690917" y="3470313"/>
                </a:cubicBezTo>
                <a:cubicBezTo>
                  <a:pt x="758854" y="3514380"/>
                  <a:pt x="922271" y="3602516"/>
                  <a:pt x="922271" y="3602516"/>
                </a:cubicBezTo>
                <a:lnTo>
                  <a:pt x="922271" y="3602516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" name="Łącznik zakrzywiony 13"/>
          <p:cNvCxnSpPr/>
          <p:nvPr/>
        </p:nvCxnSpPr>
        <p:spPr>
          <a:xfrm rot="5400000">
            <a:off x="5035385" y="1707246"/>
            <a:ext cx="222679" cy="11359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wolny kształt 14"/>
          <p:cNvSpPr/>
          <p:nvPr/>
        </p:nvSpPr>
        <p:spPr>
          <a:xfrm>
            <a:off x="4898683" y="1619480"/>
            <a:ext cx="929240" cy="2622014"/>
          </a:xfrm>
          <a:custGeom>
            <a:avLst/>
            <a:gdLst>
              <a:gd name="connsiteX0" fmla="*/ 290262 w 929240"/>
              <a:gd name="connsiteY0" fmla="*/ 0 h 2622014"/>
              <a:gd name="connsiteX1" fmla="*/ 235177 w 929240"/>
              <a:gd name="connsiteY1" fmla="*/ 187286 h 2622014"/>
              <a:gd name="connsiteX2" fmla="*/ 125009 w 929240"/>
              <a:gd name="connsiteY2" fmla="*/ 330506 h 2622014"/>
              <a:gd name="connsiteX3" fmla="*/ 3823 w 929240"/>
              <a:gd name="connsiteY3" fmla="*/ 407624 h 2622014"/>
              <a:gd name="connsiteX4" fmla="*/ 36874 w 929240"/>
              <a:gd name="connsiteY4" fmla="*/ 661012 h 2622014"/>
              <a:gd name="connsiteX5" fmla="*/ 102975 w 929240"/>
              <a:gd name="connsiteY5" fmla="*/ 826265 h 2622014"/>
              <a:gd name="connsiteX6" fmla="*/ 69924 w 929240"/>
              <a:gd name="connsiteY6" fmla="*/ 980501 h 2622014"/>
              <a:gd name="connsiteX7" fmla="*/ 191110 w 929240"/>
              <a:gd name="connsiteY7" fmla="*/ 1178804 h 2622014"/>
              <a:gd name="connsiteX8" fmla="*/ 102975 w 929240"/>
              <a:gd name="connsiteY8" fmla="*/ 1366091 h 2622014"/>
              <a:gd name="connsiteX9" fmla="*/ 113992 w 929240"/>
              <a:gd name="connsiteY9" fmla="*/ 1531344 h 2622014"/>
              <a:gd name="connsiteX10" fmla="*/ 136025 w 929240"/>
              <a:gd name="connsiteY10" fmla="*/ 1817783 h 2622014"/>
              <a:gd name="connsiteX11" fmla="*/ 356363 w 929240"/>
              <a:gd name="connsiteY11" fmla="*/ 2060154 h 2622014"/>
              <a:gd name="connsiteX12" fmla="*/ 576700 w 929240"/>
              <a:gd name="connsiteY12" fmla="*/ 2148289 h 2622014"/>
              <a:gd name="connsiteX13" fmla="*/ 775004 w 929240"/>
              <a:gd name="connsiteY13" fmla="*/ 2225407 h 2622014"/>
              <a:gd name="connsiteX14" fmla="*/ 852122 w 929240"/>
              <a:gd name="connsiteY14" fmla="*/ 2445744 h 2622014"/>
              <a:gd name="connsiteX15" fmla="*/ 929240 w 929240"/>
              <a:gd name="connsiteY15" fmla="*/ 2622014 h 2622014"/>
              <a:gd name="connsiteX16" fmla="*/ 929240 w 929240"/>
              <a:gd name="connsiteY16" fmla="*/ 2622014 h 262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9240" h="2622014">
                <a:moveTo>
                  <a:pt x="290262" y="0"/>
                </a:moveTo>
                <a:cubicBezTo>
                  <a:pt x="276490" y="66101"/>
                  <a:pt x="262719" y="132202"/>
                  <a:pt x="235177" y="187286"/>
                </a:cubicBezTo>
                <a:cubicBezTo>
                  <a:pt x="207635" y="242370"/>
                  <a:pt x="163568" y="293783"/>
                  <a:pt x="125009" y="330506"/>
                </a:cubicBezTo>
                <a:cubicBezTo>
                  <a:pt x="86450" y="367229"/>
                  <a:pt x="18512" y="352540"/>
                  <a:pt x="3823" y="407624"/>
                </a:cubicBezTo>
                <a:cubicBezTo>
                  <a:pt x="-10866" y="462708"/>
                  <a:pt x="20349" y="591239"/>
                  <a:pt x="36874" y="661012"/>
                </a:cubicBezTo>
                <a:cubicBezTo>
                  <a:pt x="53399" y="730785"/>
                  <a:pt x="97467" y="773017"/>
                  <a:pt x="102975" y="826265"/>
                </a:cubicBezTo>
                <a:cubicBezTo>
                  <a:pt x="108483" y="879513"/>
                  <a:pt x="55235" y="921745"/>
                  <a:pt x="69924" y="980501"/>
                </a:cubicBezTo>
                <a:cubicBezTo>
                  <a:pt x="84613" y="1039257"/>
                  <a:pt x="185601" y="1114539"/>
                  <a:pt x="191110" y="1178804"/>
                </a:cubicBezTo>
                <a:cubicBezTo>
                  <a:pt x="196618" y="1243069"/>
                  <a:pt x="115828" y="1307334"/>
                  <a:pt x="102975" y="1366091"/>
                </a:cubicBezTo>
                <a:cubicBezTo>
                  <a:pt x="90122" y="1424848"/>
                  <a:pt x="108484" y="1456062"/>
                  <a:pt x="113992" y="1531344"/>
                </a:cubicBezTo>
                <a:cubicBezTo>
                  <a:pt x="119500" y="1606626"/>
                  <a:pt x="95630" y="1729648"/>
                  <a:pt x="136025" y="1817783"/>
                </a:cubicBezTo>
                <a:cubicBezTo>
                  <a:pt x="176420" y="1905918"/>
                  <a:pt x="282917" y="2005070"/>
                  <a:pt x="356363" y="2060154"/>
                </a:cubicBezTo>
                <a:cubicBezTo>
                  <a:pt x="429809" y="2115238"/>
                  <a:pt x="576700" y="2148289"/>
                  <a:pt x="576700" y="2148289"/>
                </a:cubicBezTo>
                <a:cubicBezTo>
                  <a:pt x="646473" y="2175831"/>
                  <a:pt x="729100" y="2175831"/>
                  <a:pt x="775004" y="2225407"/>
                </a:cubicBezTo>
                <a:cubicBezTo>
                  <a:pt x="820908" y="2274983"/>
                  <a:pt x="826416" y="2379643"/>
                  <a:pt x="852122" y="2445744"/>
                </a:cubicBezTo>
                <a:cubicBezTo>
                  <a:pt x="877828" y="2511845"/>
                  <a:pt x="929240" y="2622014"/>
                  <a:pt x="929240" y="2622014"/>
                </a:cubicBezTo>
                <a:lnTo>
                  <a:pt x="929240" y="2622014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280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44"/>
          <p:cNvSpPr>
            <a:spLocks noChangeShapeType="1"/>
          </p:cNvSpPr>
          <p:nvPr/>
        </p:nvSpPr>
        <p:spPr bwMode="auto">
          <a:xfrm>
            <a:off x="1675946" y="2841625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5" rIns="91429" bIns="45715"/>
          <a:lstStyle/>
          <a:p>
            <a:endParaRPr lang="pl-PL"/>
          </a:p>
        </p:txBody>
      </p:sp>
      <p:sp>
        <p:nvSpPr>
          <p:cNvPr id="2051" name="Line 120"/>
          <p:cNvSpPr>
            <a:spLocks noChangeShapeType="1"/>
          </p:cNvSpPr>
          <p:nvPr/>
        </p:nvSpPr>
        <p:spPr bwMode="auto">
          <a:xfrm>
            <a:off x="1680483" y="3072946"/>
            <a:ext cx="2154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052" name="Line 120"/>
          <p:cNvSpPr>
            <a:spLocks noChangeShapeType="1"/>
          </p:cNvSpPr>
          <p:nvPr/>
        </p:nvSpPr>
        <p:spPr bwMode="auto">
          <a:xfrm>
            <a:off x="1678215" y="3383643"/>
            <a:ext cx="2154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053" name="Line 244"/>
          <p:cNvSpPr>
            <a:spLocks noChangeShapeType="1"/>
          </p:cNvSpPr>
          <p:nvPr/>
        </p:nvSpPr>
        <p:spPr bwMode="auto">
          <a:xfrm>
            <a:off x="1545545" y="1892528"/>
            <a:ext cx="0" cy="19027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5" rIns="91429" bIns="45715"/>
          <a:lstStyle/>
          <a:p>
            <a:endParaRPr lang="pl-PL"/>
          </a:p>
        </p:txBody>
      </p:sp>
      <p:sp>
        <p:nvSpPr>
          <p:cNvPr id="2054" name="Line 120"/>
          <p:cNvSpPr>
            <a:spLocks noChangeShapeType="1"/>
          </p:cNvSpPr>
          <p:nvPr/>
        </p:nvSpPr>
        <p:spPr bwMode="auto">
          <a:xfrm>
            <a:off x="1546679" y="2771321"/>
            <a:ext cx="2154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055" name="Line 28"/>
          <p:cNvSpPr>
            <a:spLocks noChangeShapeType="1"/>
          </p:cNvSpPr>
          <p:nvPr/>
        </p:nvSpPr>
        <p:spPr bwMode="auto">
          <a:xfrm>
            <a:off x="1530804" y="1466171"/>
            <a:ext cx="0" cy="1519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056" name="Line 29"/>
          <p:cNvSpPr>
            <a:spLocks noChangeShapeType="1"/>
          </p:cNvSpPr>
          <p:nvPr/>
        </p:nvSpPr>
        <p:spPr bwMode="auto">
          <a:xfrm>
            <a:off x="3998232" y="1217840"/>
            <a:ext cx="0" cy="4104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057" name="Line 32"/>
          <p:cNvSpPr>
            <a:spLocks noChangeShapeType="1"/>
          </p:cNvSpPr>
          <p:nvPr/>
        </p:nvSpPr>
        <p:spPr bwMode="auto">
          <a:xfrm>
            <a:off x="6033634" y="1452563"/>
            <a:ext cx="0" cy="642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058" name="Rectangle 37"/>
          <p:cNvSpPr>
            <a:spLocks noChangeArrowheads="1"/>
          </p:cNvSpPr>
          <p:nvPr/>
        </p:nvSpPr>
        <p:spPr bwMode="auto">
          <a:xfrm>
            <a:off x="3638777" y="1618117"/>
            <a:ext cx="771071" cy="2834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600" b="1">
                <a:latin typeface="Arial" charset="0"/>
              </a:rPr>
              <a:t>GRUPA</a:t>
            </a:r>
          </a:p>
          <a:p>
            <a:pPr algn="ctr"/>
            <a:r>
              <a:rPr lang="pl-PL" altLang="pl-PL" sz="600" b="1">
                <a:latin typeface="Arial" charset="0"/>
              </a:rPr>
              <a:t>DOWODZENIA</a:t>
            </a:r>
          </a:p>
        </p:txBody>
      </p:sp>
      <p:sp>
        <p:nvSpPr>
          <p:cNvPr id="2059" name="Line 44"/>
          <p:cNvSpPr>
            <a:spLocks noChangeShapeType="1"/>
          </p:cNvSpPr>
          <p:nvPr/>
        </p:nvSpPr>
        <p:spPr bwMode="auto">
          <a:xfrm flipV="1">
            <a:off x="1537607" y="1449161"/>
            <a:ext cx="6511252" cy="1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060" name="Rectangle 45"/>
          <p:cNvSpPr>
            <a:spLocks noChangeArrowheads="1"/>
          </p:cNvSpPr>
          <p:nvPr/>
        </p:nvSpPr>
        <p:spPr bwMode="auto">
          <a:xfrm>
            <a:off x="1144135" y="1618117"/>
            <a:ext cx="771071" cy="2834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600" b="1">
                <a:latin typeface="Arial" charset="0"/>
              </a:rPr>
              <a:t> SZTAB</a:t>
            </a:r>
          </a:p>
        </p:txBody>
      </p:sp>
      <p:sp>
        <p:nvSpPr>
          <p:cNvPr id="2061" name="Rectangle 46"/>
          <p:cNvSpPr>
            <a:spLocks noChangeArrowheads="1"/>
          </p:cNvSpPr>
          <p:nvPr/>
        </p:nvSpPr>
        <p:spPr bwMode="auto">
          <a:xfrm>
            <a:off x="7473723" y="1577295"/>
            <a:ext cx="1127125" cy="3503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>
                <a:latin typeface="Arial" charset="0"/>
              </a:rPr>
              <a:t>KOMPANIA</a:t>
            </a:r>
          </a:p>
          <a:p>
            <a:pPr algn="ctr"/>
            <a:r>
              <a:rPr lang="pl-PL" altLang="pl-PL" sz="600" b="1">
                <a:latin typeface="Arial" charset="0"/>
              </a:rPr>
              <a:t> DOWODZENIA </a:t>
            </a:r>
          </a:p>
          <a:p>
            <a:pPr algn="ctr"/>
            <a:r>
              <a:rPr lang="pl-PL" altLang="pl-PL" sz="600" b="1">
                <a:latin typeface="Arial" charset="0"/>
              </a:rPr>
              <a:t>I ZABEZPIECZENIA</a:t>
            </a:r>
          </a:p>
        </p:txBody>
      </p:sp>
      <p:sp>
        <p:nvSpPr>
          <p:cNvPr id="2062" name="Text Box 47"/>
          <p:cNvSpPr txBox="1">
            <a:spLocks noChangeArrowheads="1"/>
          </p:cNvSpPr>
          <p:nvPr/>
        </p:nvSpPr>
        <p:spPr bwMode="auto">
          <a:xfrm>
            <a:off x="1614715" y="1449161"/>
            <a:ext cx="410482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>
                <a:latin typeface="Arial" charset="0"/>
              </a:rPr>
              <a:t>61/8</a:t>
            </a:r>
          </a:p>
        </p:txBody>
      </p:sp>
      <p:sp>
        <p:nvSpPr>
          <p:cNvPr id="2063" name="Text Box 48"/>
          <p:cNvSpPr txBox="1">
            <a:spLocks noChangeArrowheads="1"/>
          </p:cNvSpPr>
          <p:nvPr/>
        </p:nvSpPr>
        <p:spPr bwMode="auto">
          <a:xfrm>
            <a:off x="4101420" y="1577295"/>
            <a:ext cx="411616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>
                <a:latin typeface="Arial" charset="0"/>
              </a:rPr>
              <a:t>3/0</a:t>
            </a:r>
          </a:p>
        </p:txBody>
      </p:sp>
      <p:sp>
        <p:nvSpPr>
          <p:cNvPr id="2065" name="Text Box 194"/>
          <p:cNvSpPr txBox="1">
            <a:spLocks noChangeArrowheads="1"/>
          </p:cNvSpPr>
          <p:nvPr/>
        </p:nvSpPr>
        <p:spPr bwMode="auto">
          <a:xfrm>
            <a:off x="8139810" y="1396564"/>
            <a:ext cx="560161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900" b="1" dirty="0">
                <a:latin typeface="Arial" charset="0"/>
              </a:rPr>
              <a:t>100/0</a:t>
            </a:r>
          </a:p>
        </p:txBody>
      </p:sp>
      <p:sp>
        <p:nvSpPr>
          <p:cNvPr id="2067" name="Line 118"/>
          <p:cNvSpPr>
            <a:spLocks noChangeShapeType="1"/>
          </p:cNvSpPr>
          <p:nvPr/>
        </p:nvSpPr>
        <p:spPr bwMode="auto">
          <a:xfrm>
            <a:off x="1444626" y="2101170"/>
            <a:ext cx="33450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068" name="Rectangle 121"/>
          <p:cNvSpPr>
            <a:spLocks noChangeArrowheads="1"/>
          </p:cNvSpPr>
          <p:nvPr/>
        </p:nvSpPr>
        <p:spPr bwMode="auto">
          <a:xfrm>
            <a:off x="614589" y="1994581"/>
            <a:ext cx="848179" cy="2562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>
              <a:lnSpc>
                <a:spcPct val="80000"/>
              </a:lnSpc>
            </a:pPr>
            <a:r>
              <a:rPr lang="pl-PL" altLang="pl-PL" sz="6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>
                <a:latin typeface="Arial" charset="0"/>
              </a:rPr>
              <a:t>SEKCJA 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PERSONALNA 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(S-1)</a:t>
            </a:r>
          </a:p>
        </p:txBody>
      </p:sp>
      <p:sp>
        <p:nvSpPr>
          <p:cNvPr id="2069" name="Rectangle 121"/>
          <p:cNvSpPr>
            <a:spLocks noChangeArrowheads="1"/>
          </p:cNvSpPr>
          <p:nvPr/>
        </p:nvSpPr>
        <p:spPr bwMode="auto">
          <a:xfrm>
            <a:off x="1629456" y="1983242"/>
            <a:ext cx="848179" cy="2574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 SEKCJA 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ROZPOZNAWCZA 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(S-2)</a:t>
            </a:r>
          </a:p>
        </p:txBody>
      </p:sp>
      <p:sp>
        <p:nvSpPr>
          <p:cNvPr id="2070" name="Line 120"/>
          <p:cNvSpPr>
            <a:spLocks noChangeShapeType="1"/>
          </p:cNvSpPr>
          <p:nvPr/>
        </p:nvSpPr>
        <p:spPr bwMode="auto">
          <a:xfrm>
            <a:off x="1328965" y="3593420"/>
            <a:ext cx="2165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071" name="Rectangle 121"/>
          <p:cNvSpPr>
            <a:spLocks noChangeArrowheads="1"/>
          </p:cNvSpPr>
          <p:nvPr/>
        </p:nvSpPr>
        <p:spPr bwMode="auto">
          <a:xfrm>
            <a:off x="607786" y="3473224"/>
            <a:ext cx="848179" cy="2562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>
              <a:lnSpc>
                <a:spcPct val="80000"/>
              </a:lnSpc>
            </a:pPr>
            <a:r>
              <a:rPr lang="pl-PL" altLang="pl-PL" sz="6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>
                <a:latin typeface="Arial" charset="0"/>
              </a:rPr>
              <a:t>SZEFOWIE 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RODZAJÓW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 WOJSK</a:t>
            </a:r>
          </a:p>
        </p:txBody>
      </p:sp>
      <p:sp>
        <p:nvSpPr>
          <p:cNvPr id="2072" name="Rectangle 121"/>
          <p:cNvSpPr>
            <a:spLocks noChangeArrowheads="1"/>
          </p:cNvSpPr>
          <p:nvPr/>
        </p:nvSpPr>
        <p:spPr bwMode="auto">
          <a:xfrm>
            <a:off x="1639661" y="2643188"/>
            <a:ext cx="848179" cy="2574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 SEKCJA 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WSPARCIA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DOW. I ŁĄCZ. (S-6)</a:t>
            </a:r>
          </a:p>
        </p:txBody>
      </p:sp>
      <p:sp>
        <p:nvSpPr>
          <p:cNvPr id="2074" name="Text Box 45"/>
          <p:cNvSpPr txBox="1">
            <a:spLocks noChangeArrowheads="1"/>
          </p:cNvSpPr>
          <p:nvPr/>
        </p:nvSpPr>
        <p:spPr bwMode="auto">
          <a:xfrm>
            <a:off x="-4450" y="306727"/>
            <a:ext cx="9144000" cy="40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ctr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2000" b="1" dirty="0" smtClean="0">
                <a:latin typeface="Arial" charset="0"/>
                <a:cs typeface="Arial" charset="0"/>
              </a:rPr>
              <a:t>STRUKTURA BRYGADY </a:t>
            </a:r>
            <a:r>
              <a:rPr lang="pl-PL" altLang="pl-PL" sz="2000" b="1" dirty="0" smtClean="0">
                <a:latin typeface="Arial" charset="0"/>
                <a:cs typeface="Arial" charset="0"/>
              </a:rPr>
              <a:t>OT (WARIANT) </a:t>
            </a:r>
            <a:endParaRPr lang="pl-PL" altLang="pl-PL" sz="2000" b="1" dirty="0">
              <a:latin typeface="Arial" charset="0"/>
              <a:cs typeface="Arial" charset="0"/>
            </a:endParaRPr>
          </a:p>
        </p:txBody>
      </p:sp>
      <p:sp>
        <p:nvSpPr>
          <p:cNvPr id="2081" name="Rectangle 121"/>
          <p:cNvSpPr>
            <a:spLocks noChangeArrowheads="1"/>
          </p:cNvSpPr>
          <p:nvPr/>
        </p:nvSpPr>
        <p:spPr bwMode="auto">
          <a:xfrm>
            <a:off x="1743982" y="2948215"/>
            <a:ext cx="849313" cy="2574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 ZESPÓŁ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WSPARCIA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TELEINFORMATYCZ.</a:t>
            </a:r>
          </a:p>
        </p:txBody>
      </p:sp>
      <p:sp>
        <p:nvSpPr>
          <p:cNvPr id="2084" name="Line 244"/>
          <p:cNvSpPr>
            <a:spLocks noChangeShapeType="1"/>
          </p:cNvSpPr>
          <p:nvPr/>
        </p:nvSpPr>
        <p:spPr bwMode="auto">
          <a:xfrm>
            <a:off x="1204232" y="4071938"/>
            <a:ext cx="0" cy="1542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5" rIns="91429" bIns="45715"/>
          <a:lstStyle/>
          <a:p>
            <a:endParaRPr lang="pl-PL"/>
          </a:p>
        </p:txBody>
      </p:sp>
      <p:sp>
        <p:nvSpPr>
          <p:cNvPr id="2085" name="Rectangle 136"/>
          <p:cNvSpPr>
            <a:spLocks noChangeArrowheads="1"/>
          </p:cNvSpPr>
          <p:nvPr/>
        </p:nvSpPr>
        <p:spPr bwMode="auto">
          <a:xfrm>
            <a:off x="1153206" y="3796393"/>
            <a:ext cx="771071" cy="282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 SEKCJA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OCHR. INF.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NIEJAWNYCH</a:t>
            </a:r>
          </a:p>
        </p:txBody>
      </p:sp>
      <p:grpSp>
        <p:nvGrpSpPr>
          <p:cNvPr id="2086" name="Group 186"/>
          <p:cNvGrpSpPr>
            <a:grpSpLocks/>
          </p:cNvGrpSpPr>
          <p:nvPr/>
        </p:nvGrpSpPr>
        <p:grpSpPr bwMode="auto">
          <a:xfrm>
            <a:off x="1235982" y="3902986"/>
            <a:ext cx="1068161" cy="215640"/>
            <a:chOff x="671" y="1041"/>
            <a:chExt cx="673" cy="136"/>
          </a:xfrm>
        </p:grpSpPr>
        <p:sp>
          <p:nvSpPr>
            <p:cNvPr id="2264" name="Text Box 187"/>
            <p:cNvSpPr txBox="1">
              <a:spLocks noChangeArrowheads="1"/>
            </p:cNvSpPr>
            <p:nvPr/>
          </p:nvSpPr>
          <p:spPr bwMode="auto">
            <a:xfrm>
              <a:off x="671" y="1041"/>
              <a:ext cx="2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pl-PL" altLang="pl-PL" sz="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265" name="Text Box 188"/>
            <p:cNvSpPr txBox="1">
              <a:spLocks noChangeArrowheads="1"/>
            </p:cNvSpPr>
            <p:nvPr/>
          </p:nvSpPr>
          <p:spPr bwMode="auto">
            <a:xfrm>
              <a:off x="1080" y="1041"/>
              <a:ext cx="2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pl-PL" altLang="pl-PL" sz="800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2087" name="Line 258"/>
          <p:cNvSpPr>
            <a:spLocks noChangeShapeType="1"/>
          </p:cNvSpPr>
          <p:nvPr/>
        </p:nvSpPr>
        <p:spPr bwMode="auto">
          <a:xfrm>
            <a:off x="1198198" y="4231949"/>
            <a:ext cx="103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088" name="Rectangle 209"/>
          <p:cNvSpPr>
            <a:spLocks noChangeArrowheads="1"/>
          </p:cNvSpPr>
          <p:nvPr/>
        </p:nvSpPr>
        <p:spPr bwMode="auto">
          <a:xfrm>
            <a:off x="1258661" y="4128635"/>
            <a:ext cx="735920" cy="2256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KANCELARIA</a:t>
            </a:r>
          </a:p>
        </p:txBody>
      </p:sp>
      <p:sp>
        <p:nvSpPr>
          <p:cNvPr id="2090" name="Line 118"/>
          <p:cNvSpPr>
            <a:spLocks noChangeShapeType="1"/>
          </p:cNvSpPr>
          <p:nvPr/>
        </p:nvSpPr>
        <p:spPr bwMode="auto">
          <a:xfrm>
            <a:off x="1316492" y="2426607"/>
            <a:ext cx="4376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091" name="Rectangle 121"/>
          <p:cNvSpPr>
            <a:spLocks noChangeArrowheads="1"/>
          </p:cNvSpPr>
          <p:nvPr/>
        </p:nvSpPr>
        <p:spPr bwMode="auto">
          <a:xfrm>
            <a:off x="1629456" y="2313215"/>
            <a:ext cx="848179" cy="2574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 SEKCJA 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LOGISTYKI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(S-4)</a:t>
            </a:r>
          </a:p>
        </p:txBody>
      </p:sp>
      <p:sp>
        <p:nvSpPr>
          <p:cNvPr id="2093" name="Rectangle 121"/>
          <p:cNvSpPr>
            <a:spLocks noChangeArrowheads="1"/>
          </p:cNvSpPr>
          <p:nvPr/>
        </p:nvSpPr>
        <p:spPr bwMode="auto">
          <a:xfrm>
            <a:off x="1743982" y="3256643"/>
            <a:ext cx="849313" cy="2574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 GRUPA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ZARZĄDZANIA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BEZP. ŁĄCZN. I INFOR.</a:t>
            </a:r>
          </a:p>
        </p:txBody>
      </p:sp>
      <p:sp>
        <p:nvSpPr>
          <p:cNvPr id="2095" name="Line 258"/>
          <p:cNvSpPr>
            <a:spLocks noChangeShapeType="1"/>
          </p:cNvSpPr>
          <p:nvPr/>
        </p:nvSpPr>
        <p:spPr bwMode="auto">
          <a:xfrm>
            <a:off x="1741715" y="3668259"/>
            <a:ext cx="103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096" name="Rectangle 209"/>
          <p:cNvSpPr>
            <a:spLocks noChangeArrowheads="1"/>
          </p:cNvSpPr>
          <p:nvPr/>
        </p:nvSpPr>
        <p:spPr bwMode="auto">
          <a:xfrm>
            <a:off x="1801813" y="3563938"/>
            <a:ext cx="669018" cy="20524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>
              <a:lnSpc>
                <a:spcPct val="80000"/>
              </a:lnSpc>
            </a:pPr>
            <a:r>
              <a:rPr lang="pl-PL" altLang="pl-PL" sz="500" b="1">
                <a:latin typeface="Arial" charset="0"/>
              </a:rPr>
              <a:t> MOBILNA</a:t>
            </a:r>
          </a:p>
          <a:p>
            <a:pPr algn="ctr">
              <a:lnSpc>
                <a:spcPct val="80000"/>
              </a:lnSpc>
            </a:pPr>
            <a:r>
              <a:rPr lang="pl-PL" altLang="pl-PL" sz="500" b="1">
                <a:latin typeface="Arial" charset="0"/>
              </a:rPr>
              <a:t>KANCELARIA</a:t>
            </a:r>
          </a:p>
          <a:p>
            <a:pPr algn="ctr">
              <a:lnSpc>
                <a:spcPct val="80000"/>
              </a:lnSpc>
            </a:pPr>
            <a:r>
              <a:rPr lang="pl-PL" altLang="pl-PL" sz="500" b="1">
                <a:latin typeface="Arial" charset="0"/>
              </a:rPr>
              <a:t> KRYPTOGRAF.</a:t>
            </a:r>
          </a:p>
        </p:txBody>
      </p:sp>
      <p:sp>
        <p:nvSpPr>
          <p:cNvPr id="2097" name="Line 14"/>
          <p:cNvSpPr>
            <a:spLocks noChangeShapeType="1"/>
          </p:cNvSpPr>
          <p:nvPr/>
        </p:nvSpPr>
        <p:spPr bwMode="auto">
          <a:xfrm>
            <a:off x="1748064" y="3492500"/>
            <a:ext cx="0" cy="1802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106" name="Line 44"/>
          <p:cNvSpPr>
            <a:spLocks noChangeShapeType="1"/>
          </p:cNvSpPr>
          <p:nvPr/>
        </p:nvSpPr>
        <p:spPr bwMode="auto">
          <a:xfrm>
            <a:off x="3748768" y="2101170"/>
            <a:ext cx="4288517" cy="1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183" name="Line 32"/>
          <p:cNvSpPr>
            <a:spLocks noChangeShapeType="1"/>
          </p:cNvSpPr>
          <p:nvPr/>
        </p:nvSpPr>
        <p:spPr bwMode="auto">
          <a:xfrm>
            <a:off x="5148064" y="2121025"/>
            <a:ext cx="0" cy="153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185" name="Line 32"/>
          <p:cNvSpPr>
            <a:spLocks noChangeShapeType="1"/>
          </p:cNvSpPr>
          <p:nvPr/>
        </p:nvSpPr>
        <p:spPr bwMode="auto">
          <a:xfrm>
            <a:off x="6694714" y="2105706"/>
            <a:ext cx="0" cy="153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187" name="Rectangle 121"/>
          <p:cNvSpPr>
            <a:spLocks noChangeArrowheads="1"/>
          </p:cNvSpPr>
          <p:nvPr/>
        </p:nvSpPr>
        <p:spPr bwMode="auto">
          <a:xfrm>
            <a:off x="622527" y="2326822"/>
            <a:ext cx="848179" cy="2574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>
              <a:lnSpc>
                <a:spcPct val="80000"/>
              </a:lnSpc>
            </a:pPr>
            <a:r>
              <a:rPr lang="pl-PL" altLang="pl-PL" sz="6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>
                <a:latin typeface="Arial" charset="0"/>
              </a:rPr>
              <a:t>SEKCJA 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OPERACYJNA 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(S-3)</a:t>
            </a:r>
          </a:p>
        </p:txBody>
      </p:sp>
      <p:sp>
        <p:nvSpPr>
          <p:cNvPr id="2189" name="Line 244"/>
          <p:cNvSpPr>
            <a:spLocks noChangeShapeType="1"/>
          </p:cNvSpPr>
          <p:nvPr/>
        </p:nvSpPr>
        <p:spPr bwMode="auto">
          <a:xfrm>
            <a:off x="624795" y="2584224"/>
            <a:ext cx="0" cy="6678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5" rIns="91429" bIns="45715"/>
          <a:lstStyle/>
          <a:p>
            <a:endParaRPr lang="pl-PL"/>
          </a:p>
        </p:txBody>
      </p:sp>
      <p:sp>
        <p:nvSpPr>
          <p:cNvPr id="2190" name="Line 258"/>
          <p:cNvSpPr>
            <a:spLocks noChangeShapeType="1"/>
          </p:cNvSpPr>
          <p:nvPr/>
        </p:nvSpPr>
        <p:spPr bwMode="auto">
          <a:xfrm>
            <a:off x="628197" y="2737304"/>
            <a:ext cx="103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191" name="Rectangle 209"/>
          <p:cNvSpPr>
            <a:spLocks noChangeArrowheads="1"/>
          </p:cNvSpPr>
          <p:nvPr/>
        </p:nvSpPr>
        <p:spPr bwMode="auto">
          <a:xfrm>
            <a:off x="675822" y="2627313"/>
            <a:ext cx="669018" cy="20524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>
              <a:lnSpc>
                <a:spcPct val="80000"/>
              </a:lnSpc>
            </a:pPr>
            <a:r>
              <a:rPr lang="pl-PL" altLang="pl-PL" sz="6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>
                <a:latin typeface="Arial" charset="0"/>
              </a:rPr>
              <a:t>ZESPÓŁ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ŁĄCZNIKOWY</a:t>
            </a:r>
          </a:p>
        </p:txBody>
      </p:sp>
      <p:sp>
        <p:nvSpPr>
          <p:cNvPr id="2192" name="Line 258"/>
          <p:cNvSpPr>
            <a:spLocks noChangeShapeType="1"/>
          </p:cNvSpPr>
          <p:nvPr/>
        </p:nvSpPr>
        <p:spPr bwMode="auto">
          <a:xfrm>
            <a:off x="625929" y="3250974"/>
            <a:ext cx="103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193" name="Rectangle 209"/>
          <p:cNvSpPr>
            <a:spLocks noChangeArrowheads="1"/>
          </p:cNvSpPr>
          <p:nvPr/>
        </p:nvSpPr>
        <p:spPr bwMode="auto">
          <a:xfrm>
            <a:off x="695099" y="3137581"/>
            <a:ext cx="735919" cy="248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>
              <a:lnSpc>
                <a:spcPct val="80000"/>
              </a:lnSpc>
            </a:pPr>
            <a:r>
              <a:rPr lang="pl-PL" altLang="pl-PL" sz="6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>
                <a:latin typeface="Arial" charset="0"/>
              </a:rPr>
              <a:t>ZAPASOWE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STANOWISKO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latin typeface="Arial" charset="0"/>
              </a:rPr>
              <a:t>DOWODZENIA</a:t>
            </a:r>
          </a:p>
        </p:txBody>
      </p:sp>
      <p:sp>
        <p:nvSpPr>
          <p:cNvPr id="2196" name="Rectangle 34"/>
          <p:cNvSpPr>
            <a:spLocks noChangeArrowheads="1"/>
          </p:cNvSpPr>
          <p:nvPr/>
        </p:nvSpPr>
        <p:spPr bwMode="auto">
          <a:xfrm>
            <a:off x="3432402" y="919617"/>
            <a:ext cx="1234848" cy="3390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endParaRPr lang="pl-PL" altLang="pl-PL" sz="900" b="1">
              <a:solidFill>
                <a:srgbClr val="FF0000"/>
              </a:solidFill>
              <a:latin typeface="Arial" charset="0"/>
            </a:endParaRPr>
          </a:p>
          <a:p>
            <a:pPr algn="ctr"/>
            <a:r>
              <a:rPr lang="pl-PL" altLang="pl-PL" sz="1000" b="1">
                <a:latin typeface="Arial" charset="0"/>
              </a:rPr>
              <a:t>DOWÓDZTWO</a:t>
            </a:r>
            <a:endParaRPr lang="pl-PL" altLang="pl-PL" sz="900" b="1">
              <a:latin typeface="Arial" charset="0"/>
            </a:endParaRPr>
          </a:p>
          <a:p>
            <a:pPr algn="ctr"/>
            <a:endParaRPr lang="pl-PL" altLang="pl-PL" sz="9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00" name="Text Box 48"/>
          <p:cNvSpPr txBox="1">
            <a:spLocks noChangeArrowheads="1"/>
          </p:cNvSpPr>
          <p:nvPr/>
        </p:nvSpPr>
        <p:spPr bwMode="auto">
          <a:xfrm>
            <a:off x="3337152" y="868590"/>
            <a:ext cx="411616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>
                <a:solidFill>
                  <a:srgbClr val="FF0000"/>
                </a:solidFill>
                <a:latin typeface="Arial" charset="0"/>
              </a:rPr>
              <a:t>3/1</a:t>
            </a:r>
          </a:p>
        </p:txBody>
      </p:sp>
      <p:sp>
        <p:nvSpPr>
          <p:cNvPr id="2201" name="Text Box 48"/>
          <p:cNvSpPr txBox="1">
            <a:spLocks noChangeArrowheads="1"/>
          </p:cNvSpPr>
          <p:nvPr/>
        </p:nvSpPr>
        <p:spPr bwMode="auto">
          <a:xfrm>
            <a:off x="4365626" y="877661"/>
            <a:ext cx="411616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>
                <a:latin typeface="Arial" charset="0"/>
              </a:rPr>
              <a:t>3/5</a:t>
            </a:r>
          </a:p>
        </p:txBody>
      </p:sp>
      <p:sp>
        <p:nvSpPr>
          <p:cNvPr id="2202" name="Text Box 48"/>
          <p:cNvSpPr txBox="1">
            <a:spLocks noChangeArrowheads="1"/>
          </p:cNvSpPr>
          <p:nvPr/>
        </p:nvSpPr>
        <p:spPr bwMode="auto">
          <a:xfrm>
            <a:off x="3543527" y="1577295"/>
            <a:ext cx="411616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>
                <a:solidFill>
                  <a:srgbClr val="FF0000"/>
                </a:solidFill>
                <a:latin typeface="Arial" charset="0"/>
              </a:rPr>
              <a:t>3/0</a:t>
            </a:r>
          </a:p>
        </p:txBody>
      </p:sp>
      <p:sp>
        <p:nvSpPr>
          <p:cNvPr id="2208" name="Line 258"/>
          <p:cNvSpPr>
            <a:spLocks noChangeShapeType="1"/>
          </p:cNvSpPr>
          <p:nvPr/>
        </p:nvSpPr>
        <p:spPr bwMode="auto">
          <a:xfrm>
            <a:off x="628197" y="2983366"/>
            <a:ext cx="1031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209" name="Rectangle 209"/>
          <p:cNvSpPr>
            <a:spLocks noChangeArrowheads="1"/>
          </p:cNvSpPr>
          <p:nvPr/>
        </p:nvSpPr>
        <p:spPr bwMode="auto">
          <a:xfrm>
            <a:off x="675822" y="2873375"/>
            <a:ext cx="669018" cy="205241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>
              <a:lnSpc>
                <a:spcPct val="80000"/>
              </a:lnSpc>
            </a:pPr>
            <a:r>
              <a:rPr lang="pl-PL" altLang="pl-PL" sz="600" b="1">
                <a:solidFill>
                  <a:srgbClr val="FF0000"/>
                </a:solidFill>
                <a:latin typeface="Arial" charset="0"/>
              </a:rPr>
              <a:t> ZESPÓŁ</a:t>
            </a:r>
          </a:p>
          <a:p>
            <a:pPr algn="ctr">
              <a:lnSpc>
                <a:spcPct val="80000"/>
              </a:lnSpc>
            </a:pPr>
            <a:r>
              <a:rPr lang="pl-PL" altLang="pl-PL" sz="600" b="1">
                <a:solidFill>
                  <a:srgbClr val="FF0000"/>
                </a:solidFill>
                <a:latin typeface="Arial" charset="0"/>
              </a:rPr>
              <a:t>ŁĄCZNIKOWY</a:t>
            </a:r>
          </a:p>
        </p:txBody>
      </p:sp>
      <p:sp>
        <p:nvSpPr>
          <p:cNvPr id="2220" name="Text Box 47"/>
          <p:cNvSpPr txBox="1">
            <a:spLocks noChangeArrowheads="1"/>
          </p:cNvSpPr>
          <p:nvPr/>
        </p:nvSpPr>
        <p:spPr bwMode="auto">
          <a:xfrm>
            <a:off x="1017135" y="1441224"/>
            <a:ext cx="410482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>
                <a:solidFill>
                  <a:srgbClr val="FF0000"/>
                </a:solidFill>
                <a:latin typeface="Arial" charset="0"/>
              </a:rPr>
              <a:t>66/0</a:t>
            </a:r>
          </a:p>
        </p:txBody>
      </p:sp>
      <p:sp>
        <p:nvSpPr>
          <p:cNvPr id="2263" name="Text Box 194"/>
          <p:cNvSpPr txBox="1">
            <a:spLocks noChangeArrowheads="1"/>
          </p:cNvSpPr>
          <p:nvPr/>
        </p:nvSpPr>
        <p:spPr bwMode="auto">
          <a:xfrm>
            <a:off x="7435622" y="1392639"/>
            <a:ext cx="563563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900" b="1" dirty="0" smtClean="0">
                <a:solidFill>
                  <a:srgbClr val="FF0000"/>
                </a:solidFill>
                <a:latin typeface="Arial" charset="0"/>
              </a:rPr>
              <a:t>114/0</a:t>
            </a:r>
            <a:endParaRPr lang="pl-PL" altLang="pl-PL" sz="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8" name="Line 32"/>
          <p:cNvSpPr>
            <a:spLocks noChangeShapeType="1"/>
          </p:cNvSpPr>
          <p:nvPr/>
        </p:nvSpPr>
        <p:spPr bwMode="auto">
          <a:xfrm>
            <a:off x="3749335" y="2114777"/>
            <a:ext cx="0" cy="153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19" name="Line 32"/>
          <p:cNvSpPr>
            <a:spLocks noChangeShapeType="1"/>
          </p:cNvSpPr>
          <p:nvPr/>
        </p:nvSpPr>
        <p:spPr bwMode="auto">
          <a:xfrm>
            <a:off x="8048859" y="2101170"/>
            <a:ext cx="0" cy="153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20" name="Line 32"/>
          <p:cNvSpPr>
            <a:spLocks noChangeShapeType="1"/>
          </p:cNvSpPr>
          <p:nvPr/>
        </p:nvSpPr>
        <p:spPr bwMode="auto">
          <a:xfrm>
            <a:off x="8048859" y="1435351"/>
            <a:ext cx="0" cy="153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5" rIns="91429" bIns="45715" anchor="ctr"/>
          <a:lstStyle/>
          <a:p>
            <a:endParaRPr lang="pl-PL"/>
          </a:p>
        </p:txBody>
      </p:sp>
      <p:sp>
        <p:nvSpPr>
          <p:cNvPr id="221" name="Rectangle 46"/>
          <p:cNvSpPr>
            <a:spLocks noChangeArrowheads="1"/>
          </p:cNvSpPr>
          <p:nvPr/>
        </p:nvSpPr>
        <p:spPr bwMode="auto">
          <a:xfrm>
            <a:off x="3180102" y="2279195"/>
            <a:ext cx="1127125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BATALION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2222" name="Text Box 191"/>
          <p:cNvSpPr txBox="1">
            <a:spLocks noChangeArrowheads="1"/>
          </p:cNvSpPr>
          <p:nvPr/>
        </p:nvSpPr>
        <p:spPr bwMode="auto">
          <a:xfrm>
            <a:off x="3170691" y="2256504"/>
            <a:ext cx="417285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solidFill>
                  <a:srgbClr val="FF0000"/>
                </a:solidFill>
                <a:latin typeface="Arial" charset="0"/>
              </a:rPr>
              <a:t>40/1</a:t>
            </a:r>
            <a:endParaRPr lang="pl-PL" altLang="pl-PL" sz="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2" name="Rectangle 46"/>
          <p:cNvSpPr>
            <a:spLocks noChangeArrowheads="1"/>
          </p:cNvSpPr>
          <p:nvPr/>
        </p:nvSpPr>
        <p:spPr bwMode="auto">
          <a:xfrm>
            <a:off x="4618087" y="2285708"/>
            <a:ext cx="1127125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BATALION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223" name="Rectangle 46"/>
          <p:cNvSpPr>
            <a:spLocks noChangeArrowheads="1"/>
          </p:cNvSpPr>
          <p:nvPr/>
        </p:nvSpPr>
        <p:spPr bwMode="auto">
          <a:xfrm>
            <a:off x="6131151" y="2282557"/>
            <a:ext cx="1127125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BATALION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224" name="Rectangle 46"/>
          <p:cNvSpPr>
            <a:spLocks noChangeArrowheads="1"/>
          </p:cNvSpPr>
          <p:nvPr/>
        </p:nvSpPr>
        <p:spPr bwMode="auto">
          <a:xfrm>
            <a:off x="7553796" y="2274105"/>
            <a:ext cx="1127125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BATALION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17" name="Text Box 194"/>
          <p:cNvSpPr txBox="1">
            <a:spLocks noChangeArrowheads="1"/>
          </p:cNvSpPr>
          <p:nvPr/>
        </p:nvSpPr>
        <p:spPr bwMode="auto">
          <a:xfrm>
            <a:off x="3815839" y="2106160"/>
            <a:ext cx="560161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900" b="1" dirty="0" smtClean="0">
                <a:latin typeface="Arial" charset="0"/>
              </a:rPr>
              <a:t>440/12</a:t>
            </a:r>
            <a:endParaRPr lang="pl-PL" altLang="pl-PL" sz="900" b="1" dirty="0">
              <a:latin typeface="Arial" charset="0"/>
            </a:endParaRPr>
          </a:p>
        </p:txBody>
      </p:sp>
      <p:sp>
        <p:nvSpPr>
          <p:cNvPr id="118" name="Text Box 194"/>
          <p:cNvSpPr txBox="1">
            <a:spLocks noChangeArrowheads="1"/>
          </p:cNvSpPr>
          <p:nvPr/>
        </p:nvSpPr>
        <p:spPr bwMode="auto">
          <a:xfrm>
            <a:off x="3168801" y="2095885"/>
            <a:ext cx="563563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900" b="1" dirty="0" smtClean="0">
                <a:solidFill>
                  <a:srgbClr val="FF0000"/>
                </a:solidFill>
                <a:latin typeface="Arial" charset="0"/>
              </a:rPr>
              <a:t>440/1</a:t>
            </a:r>
            <a:endParaRPr lang="pl-PL" altLang="pl-PL" sz="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9" name="Text Box 194"/>
          <p:cNvSpPr txBox="1">
            <a:spLocks noChangeArrowheads="1"/>
          </p:cNvSpPr>
          <p:nvPr/>
        </p:nvSpPr>
        <p:spPr bwMode="auto">
          <a:xfrm>
            <a:off x="5245169" y="2112004"/>
            <a:ext cx="560161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900" b="1" dirty="0" smtClean="0">
                <a:latin typeface="Arial" charset="0"/>
              </a:rPr>
              <a:t>440/12</a:t>
            </a:r>
            <a:endParaRPr lang="pl-PL" altLang="pl-PL" sz="900" b="1" dirty="0">
              <a:latin typeface="Arial" charset="0"/>
            </a:endParaRPr>
          </a:p>
        </p:txBody>
      </p:sp>
      <p:sp>
        <p:nvSpPr>
          <p:cNvPr id="120" name="Text Box 194"/>
          <p:cNvSpPr txBox="1">
            <a:spLocks noChangeArrowheads="1"/>
          </p:cNvSpPr>
          <p:nvPr/>
        </p:nvSpPr>
        <p:spPr bwMode="auto">
          <a:xfrm>
            <a:off x="4598131" y="2101729"/>
            <a:ext cx="563563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900" b="1" dirty="0" smtClean="0">
                <a:solidFill>
                  <a:srgbClr val="FF0000"/>
                </a:solidFill>
                <a:latin typeface="Arial" charset="0"/>
              </a:rPr>
              <a:t>440/1</a:t>
            </a:r>
            <a:endParaRPr lang="pl-PL" altLang="pl-PL" sz="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1" name="Text Box 194"/>
          <p:cNvSpPr txBox="1">
            <a:spLocks noChangeArrowheads="1"/>
          </p:cNvSpPr>
          <p:nvPr/>
        </p:nvSpPr>
        <p:spPr bwMode="auto">
          <a:xfrm>
            <a:off x="6767122" y="2101170"/>
            <a:ext cx="560161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900" b="1" dirty="0" smtClean="0">
                <a:latin typeface="Arial" charset="0"/>
              </a:rPr>
              <a:t>440/12</a:t>
            </a:r>
            <a:endParaRPr lang="pl-PL" altLang="pl-PL" sz="900" b="1" dirty="0">
              <a:latin typeface="Arial" charset="0"/>
            </a:endParaRPr>
          </a:p>
        </p:txBody>
      </p:sp>
      <p:sp>
        <p:nvSpPr>
          <p:cNvPr id="122" name="Text Box 194"/>
          <p:cNvSpPr txBox="1">
            <a:spLocks noChangeArrowheads="1"/>
          </p:cNvSpPr>
          <p:nvPr/>
        </p:nvSpPr>
        <p:spPr bwMode="auto">
          <a:xfrm>
            <a:off x="6120084" y="2090895"/>
            <a:ext cx="563563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900" b="1" dirty="0" smtClean="0">
                <a:solidFill>
                  <a:srgbClr val="FF0000"/>
                </a:solidFill>
                <a:latin typeface="Arial" charset="0"/>
              </a:rPr>
              <a:t>440/1</a:t>
            </a:r>
            <a:endParaRPr lang="pl-PL" altLang="pl-PL" sz="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3" name="Text Box 194"/>
          <p:cNvSpPr txBox="1">
            <a:spLocks noChangeArrowheads="1"/>
          </p:cNvSpPr>
          <p:nvPr/>
        </p:nvSpPr>
        <p:spPr bwMode="auto">
          <a:xfrm>
            <a:off x="8189685" y="2082635"/>
            <a:ext cx="560161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900" b="1" dirty="0" smtClean="0">
                <a:latin typeface="Arial" charset="0"/>
              </a:rPr>
              <a:t>540/12</a:t>
            </a:r>
            <a:endParaRPr lang="pl-PL" altLang="pl-PL" sz="900" b="1" dirty="0">
              <a:latin typeface="Arial" charset="0"/>
            </a:endParaRPr>
          </a:p>
        </p:txBody>
      </p:sp>
      <p:sp>
        <p:nvSpPr>
          <p:cNvPr id="124" name="Text Box 194"/>
          <p:cNvSpPr txBox="1">
            <a:spLocks noChangeArrowheads="1"/>
          </p:cNvSpPr>
          <p:nvPr/>
        </p:nvSpPr>
        <p:spPr bwMode="auto">
          <a:xfrm>
            <a:off x="7542647" y="2072360"/>
            <a:ext cx="563563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900" b="1" dirty="0" smtClean="0">
                <a:solidFill>
                  <a:srgbClr val="FF0000"/>
                </a:solidFill>
                <a:latin typeface="Arial" charset="0"/>
              </a:rPr>
              <a:t>540/1</a:t>
            </a:r>
            <a:endParaRPr lang="pl-PL" altLang="pl-PL" sz="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34" name="Text Box 191"/>
          <p:cNvSpPr txBox="1">
            <a:spLocks noChangeArrowheads="1"/>
          </p:cNvSpPr>
          <p:nvPr/>
        </p:nvSpPr>
        <p:spPr bwMode="auto">
          <a:xfrm>
            <a:off x="3879107" y="2250293"/>
            <a:ext cx="510898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latin typeface="Arial" charset="0"/>
              </a:rPr>
              <a:t>40/12</a:t>
            </a:r>
            <a:endParaRPr lang="pl-PL" altLang="pl-PL" sz="900" b="1" dirty="0">
              <a:latin typeface="Arial" charset="0"/>
            </a:endParaRPr>
          </a:p>
        </p:txBody>
      </p:sp>
      <p:sp>
        <p:nvSpPr>
          <p:cNvPr id="136" name="Line 244"/>
          <p:cNvSpPr>
            <a:spLocks noChangeShapeType="1"/>
          </p:cNvSpPr>
          <p:nvPr/>
        </p:nvSpPr>
        <p:spPr bwMode="auto">
          <a:xfrm>
            <a:off x="3181690" y="2659226"/>
            <a:ext cx="0" cy="241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8016" tIns="64008" rIns="128016" bIns="64008"/>
          <a:lstStyle/>
          <a:p>
            <a:endParaRPr lang="pl-PL"/>
          </a:p>
        </p:txBody>
      </p:sp>
      <p:sp>
        <p:nvSpPr>
          <p:cNvPr id="137" name="Line 120"/>
          <p:cNvSpPr>
            <a:spLocks noChangeShapeType="1"/>
          </p:cNvSpPr>
          <p:nvPr/>
        </p:nvSpPr>
        <p:spPr bwMode="auto">
          <a:xfrm>
            <a:off x="3180102" y="5070202"/>
            <a:ext cx="3017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38" name="Line 118"/>
          <p:cNvSpPr>
            <a:spLocks noChangeShapeType="1"/>
          </p:cNvSpPr>
          <p:nvPr/>
        </p:nvSpPr>
        <p:spPr bwMode="auto">
          <a:xfrm>
            <a:off x="3189631" y="3567738"/>
            <a:ext cx="3192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39" name="Line 120"/>
          <p:cNvSpPr>
            <a:spLocks noChangeShapeType="1"/>
          </p:cNvSpPr>
          <p:nvPr/>
        </p:nvSpPr>
        <p:spPr bwMode="auto">
          <a:xfrm>
            <a:off x="3180102" y="4109076"/>
            <a:ext cx="3017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40" name="Line 118"/>
          <p:cNvSpPr>
            <a:spLocks noChangeShapeType="1"/>
          </p:cNvSpPr>
          <p:nvPr/>
        </p:nvSpPr>
        <p:spPr bwMode="auto">
          <a:xfrm>
            <a:off x="3180102" y="3022085"/>
            <a:ext cx="3208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41" name="Line 120"/>
          <p:cNvSpPr>
            <a:spLocks noChangeShapeType="1"/>
          </p:cNvSpPr>
          <p:nvPr/>
        </p:nvSpPr>
        <p:spPr bwMode="auto">
          <a:xfrm>
            <a:off x="3186455" y="4561513"/>
            <a:ext cx="3033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47" name="Line 244"/>
          <p:cNvSpPr>
            <a:spLocks noChangeShapeType="1"/>
          </p:cNvSpPr>
          <p:nvPr/>
        </p:nvSpPr>
        <p:spPr bwMode="auto">
          <a:xfrm>
            <a:off x="4624359" y="2687866"/>
            <a:ext cx="0" cy="241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8016" tIns="64008" rIns="128016" bIns="64008"/>
          <a:lstStyle/>
          <a:p>
            <a:endParaRPr lang="pl-PL"/>
          </a:p>
        </p:txBody>
      </p:sp>
      <p:sp>
        <p:nvSpPr>
          <p:cNvPr id="148" name="Line 120"/>
          <p:cNvSpPr>
            <a:spLocks noChangeShapeType="1"/>
          </p:cNvSpPr>
          <p:nvPr/>
        </p:nvSpPr>
        <p:spPr bwMode="auto">
          <a:xfrm>
            <a:off x="4622771" y="5098842"/>
            <a:ext cx="3017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49" name="Line 118"/>
          <p:cNvSpPr>
            <a:spLocks noChangeShapeType="1"/>
          </p:cNvSpPr>
          <p:nvPr/>
        </p:nvSpPr>
        <p:spPr bwMode="auto">
          <a:xfrm>
            <a:off x="4632300" y="3596378"/>
            <a:ext cx="3192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50" name="Line 120"/>
          <p:cNvSpPr>
            <a:spLocks noChangeShapeType="1"/>
          </p:cNvSpPr>
          <p:nvPr/>
        </p:nvSpPr>
        <p:spPr bwMode="auto">
          <a:xfrm>
            <a:off x="4622771" y="4137716"/>
            <a:ext cx="3017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51" name="Line 118"/>
          <p:cNvSpPr>
            <a:spLocks noChangeShapeType="1"/>
          </p:cNvSpPr>
          <p:nvPr/>
        </p:nvSpPr>
        <p:spPr bwMode="auto">
          <a:xfrm>
            <a:off x="4622771" y="3050725"/>
            <a:ext cx="3208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52" name="Line 120"/>
          <p:cNvSpPr>
            <a:spLocks noChangeShapeType="1"/>
          </p:cNvSpPr>
          <p:nvPr/>
        </p:nvSpPr>
        <p:spPr bwMode="auto">
          <a:xfrm>
            <a:off x="4629124" y="4590153"/>
            <a:ext cx="3033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53" name="Line 244"/>
          <p:cNvSpPr>
            <a:spLocks noChangeShapeType="1"/>
          </p:cNvSpPr>
          <p:nvPr/>
        </p:nvSpPr>
        <p:spPr bwMode="auto">
          <a:xfrm>
            <a:off x="6138903" y="2690768"/>
            <a:ext cx="0" cy="241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8016" tIns="64008" rIns="128016" bIns="64008"/>
          <a:lstStyle/>
          <a:p>
            <a:endParaRPr lang="pl-PL"/>
          </a:p>
        </p:txBody>
      </p:sp>
      <p:sp>
        <p:nvSpPr>
          <p:cNvPr id="154" name="Line 120"/>
          <p:cNvSpPr>
            <a:spLocks noChangeShapeType="1"/>
          </p:cNvSpPr>
          <p:nvPr/>
        </p:nvSpPr>
        <p:spPr bwMode="auto">
          <a:xfrm>
            <a:off x="6137315" y="5101744"/>
            <a:ext cx="3017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55" name="Line 118"/>
          <p:cNvSpPr>
            <a:spLocks noChangeShapeType="1"/>
          </p:cNvSpPr>
          <p:nvPr/>
        </p:nvSpPr>
        <p:spPr bwMode="auto">
          <a:xfrm>
            <a:off x="6146844" y="3599280"/>
            <a:ext cx="3192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56" name="Line 120"/>
          <p:cNvSpPr>
            <a:spLocks noChangeShapeType="1"/>
          </p:cNvSpPr>
          <p:nvPr/>
        </p:nvSpPr>
        <p:spPr bwMode="auto">
          <a:xfrm>
            <a:off x="6137315" y="4140618"/>
            <a:ext cx="3017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57" name="Line 118"/>
          <p:cNvSpPr>
            <a:spLocks noChangeShapeType="1"/>
          </p:cNvSpPr>
          <p:nvPr/>
        </p:nvSpPr>
        <p:spPr bwMode="auto">
          <a:xfrm>
            <a:off x="6137315" y="3053627"/>
            <a:ext cx="3208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58" name="Line 120"/>
          <p:cNvSpPr>
            <a:spLocks noChangeShapeType="1"/>
          </p:cNvSpPr>
          <p:nvPr/>
        </p:nvSpPr>
        <p:spPr bwMode="auto">
          <a:xfrm>
            <a:off x="6143668" y="4593055"/>
            <a:ext cx="3033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59" name="Line 244"/>
          <p:cNvSpPr>
            <a:spLocks noChangeShapeType="1"/>
          </p:cNvSpPr>
          <p:nvPr/>
        </p:nvSpPr>
        <p:spPr bwMode="auto">
          <a:xfrm>
            <a:off x="7557698" y="2690768"/>
            <a:ext cx="0" cy="241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8016" tIns="64008" rIns="128016" bIns="64008"/>
          <a:lstStyle/>
          <a:p>
            <a:endParaRPr lang="pl-PL"/>
          </a:p>
        </p:txBody>
      </p:sp>
      <p:sp>
        <p:nvSpPr>
          <p:cNvPr id="160" name="Line 120"/>
          <p:cNvSpPr>
            <a:spLocks noChangeShapeType="1"/>
          </p:cNvSpPr>
          <p:nvPr/>
        </p:nvSpPr>
        <p:spPr bwMode="auto">
          <a:xfrm>
            <a:off x="7556110" y="5101744"/>
            <a:ext cx="30177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61" name="Line 118"/>
          <p:cNvSpPr>
            <a:spLocks noChangeShapeType="1"/>
          </p:cNvSpPr>
          <p:nvPr/>
        </p:nvSpPr>
        <p:spPr bwMode="auto">
          <a:xfrm>
            <a:off x="7565639" y="3599280"/>
            <a:ext cx="31924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62" name="Line 120"/>
          <p:cNvSpPr>
            <a:spLocks noChangeShapeType="1"/>
          </p:cNvSpPr>
          <p:nvPr/>
        </p:nvSpPr>
        <p:spPr bwMode="auto">
          <a:xfrm>
            <a:off x="7556110" y="4140618"/>
            <a:ext cx="30177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63" name="Line 118"/>
          <p:cNvSpPr>
            <a:spLocks noChangeShapeType="1"/>
          </p:cNvSpPr>
          <p:nvPr/>
        </p:nvSpPr>
        <p:spPr bwMode="auto">
          <a:xfrm>
            <a:off x="7556110" y="3053627"/>
            <a:ext cx="320829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64" name="Line 120"/>
          <p:cNvSpPr>
            <a:spLocks noChangeShapeType="1"/>
          </p:cNvSpPr>
          <p:nvPr/>
        </p:nvSpPr>
        <p:spPr bwMode="auto">
          <a:xfrm>
            <a:off x="7562463" y="4593055"/>
            <a:ext cx="303359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8016" tIns="64008" rIns="128016" bIns="64008" anchor="ctr"/>
          <a:lstStyle/>
          <a:p>
            <a:endParaRPr lang="pl-PL"/>
          </a:p>
        </p:txBody>
      </p:sp>
      <p:sp>
        <p:nvSpPr>
          <p:cNvPr id="171" name="Rectangle 46"/>
          <p:cNvSpPr>
            <a:spLocks noChangeArrowheads="1"/>
          </p:cNvSpPr>
          <p:nvPr/>
        </p:nvSpPr>
        <p:spPr bwMode="auto">
          <a:xfrm>
            <a:off x="6275968" y="4360593"/>
            <a:ext cx="982308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KOMPANIA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72" name="Rectangle 46"/>
          <p:cNvSpPr>
            <a:spLocks noChangeArrowheads="1"/>
          </p:cNvSpPr>
          <p:nvPr/>
        </p:nvSpPr>
        <p:spPr bwMode="auto">
          <a:xfrm>
            <a:off x="6275968" y="3874066"/>
            <a:ext cx="982308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KOMPANIA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73" name="Rectangle 46"/>
          <p:cNvSpPr>
            <a:spLocks noChangeArrowheads="1"/>
          </p:cNvSpPr>
          <p:nvPr/>
        </p:nvSpPr>
        <p:spPr bwMode="auto">
          <a:xfrm>
            <a:off x="6275968" y="3337126"/>
            <a:ext cx="982308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KOMPANIA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74" name="Rectangle 46"/>
          <p:cNvSpPr>
            <a:spLocks noChangeArrowheads="1"/>
          </p:cNvSpPr>
          <p:nvPr/>
        </p:nvSpPr>
        <p:spPr bwMode="auto">
          <a:xfrm>
            <a:off x="6275968" y="2829351"/>
            <a:ext cx="982308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KOMPANIA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75" name="Rectangle 46"/>
          <p:cNvSpPr>
            <a:spLocks noChangeArrowheads="1"/>
          </p:cNvSpPr>
          <p:nvPr/>
        </p:nvSpPr>
        <p:spPr bwMode="auto">
          <a:xfrm>
            <a:off x="6288200" y="4875219"/>
            <a:ext cx="970076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KOMAPNIA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76" name="Text Box 48"/>
          <p:cNvSpPr txBox="1">
            <a:spLocks noChangeArrowheads="1"/>
          </p:cNvSpPr>
          <p:nvPr/>
        </p:nvSpPr>
        <p:spPr bwMode="auto">
          <a:xfrm>
            <a:off x="6864381" y="2807154"/>
            <a:ext cx="472200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latin typeface="Arial" charset="0"/>
              </a:rPr>
              <a:t>100/0</a:t>
            </a:r>
            <a:endParaRPr lang="pl-PL" altLang="pl-PL" sz="900" b="1" dirty="0">
              <a:latin typeface="Arial" charset="0"/>
            </a:endParaRPr>
          </a:p>
        </p:txBody>
      </p:sp>
      <p:sp>
        <p:nvSpPr>
          <p:cNvPr id="177" name="Text Box 48"/>
          <p:cNvSpPr txBox="1">
            <a:spLocks noChangeArrowheads="1"/>
          </p:cNvSpPr>
          <p:nvPr/>
        </p:nvSpPr>
        <p:spPr bwMode="auto">
          <a:xfrm>
            <a:off x="6182921" y="2800804"/>
            <a:ext cx="528921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solidFill>
                  <a:srgbClr val="FF0000"/>
                </a:solidFill>
                <a:latin typeface="Arial" charset="0"/>
              </a:rPr>
              <a:t>100/0</a:t>
            </a:r>
            <a:endParaRPr lang="pl-PL" altLang="pl-PL" sz="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8" name="Rectangle 46"/>
          <p:cNvSpPr>
            <a:spLocks noChangeArrowheads="1"/>
          </p:cNvSpPr>
          <p:nvPr/>
        </p:nvSpPr>
        <p:spPr bwMode="auto">
          <a:xfrm>
            <a:off x="4812890" y="4359766"/>
            <a:ext cx="982308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KOMPANIA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79" name="Rectangle 46"/>
          <p:cNvSpPr>
            <a:spLocks noChangeArrowheads="1"/>
          </p:cNvSpPr>
          <p:nvPr/>
        </p:nvSpPr>
        <p:spPr bwMode="auto">
          <a:xfrm>
            <a:off x="4793233" y="3874350"/>
            <a:ext cx="982308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KOMPANIA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80" name="Rectangle 46"/>
          <p:cNvSpPr>
            <a:spLocks noChangeArrowheads="1"/>
          </p:cNvSpPr>
          <p:nvPr/>
        </p:nvSpPr>
        <p:spPr bwMode="auto">
          <a:xfrm>
            <a:off x="4776419" y="3365129"/>
            <a:ext cx="982308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KOMPANIA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81" name="Rectangle 46"/>
          <p:cNvSpPr>
            <a:spLocks noChangeArrowheads="1"/>
          </p:cNvSpPr>
          <p:nvPr/>
        </p:nvSpPr>
        <p:spPr bwMode="auto">
          <a:xfrm>
            <a:off x="4763793" y="2847294"/>
            <a:ext cx="982308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KOMPANIA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82" name="Rectangle 46"/>
          <p:cNvSpPr>
            <a:spLocks noChangeArrowheads="1"/>
          </p:cNvSpPr>
          <p:nvPr/>
        </p:nvSpPr>
        <p:spPr bwMode="auto">
          <a:xfrm>
            <a:off x="4793233" y="4894168"/>
            <a:ext cx="1001965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KOMAPNIA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83" name="Text Box 48"/>
          <p:cNvSpPr txBox="1">
            <a:spLocks noChangeArrowheads="1"/>
          </p:cNvSpPr>
          <p:nvPr/>
        </p:nvSpPr>
        <p:spPr bwMode="auto">
          <a:xfrm>
            <a:off x="5345830" y="2811735"/>
            <a:ext cx="472200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latin typeface="Arial" charset="0"/>
              </a:rPr>
              <a:t>100/0</a:t>
            </a:r>
            <a:endParaRPr lang="pl-PL" altLang="pl-PL" sz="900" b="1" dirty="0">
              <a:latin typeface="Arial" charset="0"/>
            </a:endParaRPr>
          </a:p>
        </p:txBody>
      </p:sp>
      <p:sp>
        <p:nvSpPr>
          <p:cNvPr id="184" name="Text Box 48"/>
          <p:cNvSpPr txBox="1">
            <a:spLocks noChangeArrowheads="1"/>
          </p:cNvSpPr>
          <p:nvPr/>
        </p:nvSpPr>
        <p:spPr bwMode="auto">
          <a:xfrm>
            <a:off x="4664370" y="2805385"/>
            <a:ext cx="528921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solidFill>
                  <a:srgbClr val="FF0000"/>
                </a:solidFill>
                <a:latin typeface="Arial" charset="0"/>
              </a:rPr>
              <a:t>100/0</a:t>
            </a:r>
            <a:endParaRPr lang="pl-PL" altLang="pl-PL" sz="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5" name="Rectangle 46"/>
          <p:cNvSpPr>
            <a:spLocks noChangeArrowheads="1"/>
          </p:cNvSpPr>
          <p:nvPr/>
        </p:nvSpPr>
        <p:spPr bwMode="auto">
          <a:xfrm>
            <a:off x="3337152" y="4869160"/>
            <a:ext cx="970076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KOMAPNIA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86" name="Rectangle 46"/>
          <p:cNvSpPr>
            <a:spLocks noChangeArrowheads="1"/>
          </p:cNvSpPr>
          <p:nvPr/>
        </p:nvSpPr>
        <p:spPr bwMode="auto">
          <a:xfrm>
            <a:off x="3337151" y="3874067"/>
            <a:ext cx="982309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KOMPANIA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87" name="Rectangle 46"/>
          <p:cNvSpPr>
            <a:spLocks noChangeArrowheads="1"/>
          </p:cNvSpPr>
          <p:nvPr/>
        </p:nvSpPr>
        <p:spPr bwMode="auto">
          <a:xfrm>
            <a:off x="3337151" y="3345089"/>
            <a:ext cx="982309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KOMPANIA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88" name="Rectangle 46"/>
          <p:cNvSpPr>
            <a:spLocks noChangeArrowheads="1"/>
          </p:cNvSpPr>
          <p:nvPr/>
        </p:nvSpPr>
        <p:spPr bwMode="auto">
          <a:xfrm>
            <a:off x="3337152" y="2824574"/>
            <a:ext cx="982308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KOMPANIA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89" name="Rectangle 46"/>
          <p:cNvSpPr>
            <a:spLocks noChangeArrowheads="1"/>
          </p:cNvSpPr>
          <p:nvPr/>
        </p:nvSpPr>
        <p:spPr bwMode="auto">
          <a:xfrm>
            <a:off x="3337151" y="4354286"/>
            <a:ext cx="970076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KOMPANIA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90" name="Text Box 48"/>
          <p:cNvSpPr txBox="1">
            <a:spLocks noChangeArrowheads="1"/>
          </p:cNvSpPr>
          <p:nvPr/>
        </p:nvSpPr>
        <p:spPr bwMode="auto">
          <a:xfrm>
            <a:off x="3923928" y="2794113"/>
            <a:ext cx="472200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latin typeface="Arial" charset="0"/>
              </a:rPr>
              <a:t>100/0</a:t>
            </a:r>
            <a:endParaRPr lang="pl-PL" altLang="pl-PL" sz="900" b="1" dirty="0">
              <a:latin typeface="Arial" charset="0"/>
            </a:endParaRPr>
          </a:p>
        </p:txBody>
      </p:sp>
      <p:sp>
        <p:nvSpPr>
          <p:cNvPr id="191" name="Text Box 48"/>
          <p:cNvSpPr txBox="1">
            <a:spLocks noChangeArrowheads="1"/>
          </p:cNvSpPr>
          <p:nvPr/>
        </p:nvSpPr>
        <p:spPr bwMode="auto">
          <a:xfrm>
            <a:off x="3242468" y="2787763"/>
            <a:ext cx="528921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solidFill>
                  <a:srgbClr val="FF0000"/>
                </a:solidFill>
                <a:latin typeface="Arial" charset="0"/>
              </a:rPr>
              <a:t>100/0</a:t>
            </a:r>
            <a:endParaRPr lang="pl-PL" altLang="pl-PL" sz="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2" name="Rectangle 46"/>
          <p:cNvSpPr>
            <a:spLocks noChangeArrowheads="1"/>
          </p:cNvSpPr>
          <p:nvPr/>
        </p:nvSpPr>
        <p:spPr bwMode="auto">
          <a:xfrm>
            <a:off x="7706995" y="4869160"/>
            <a:ext cx="970076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KOMAPNIA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93" name="Rectangle 46"/>
          <p:cNvSpPr>
            <a:spLocks noChangeArrowheads="1"/>
          </p:cNvSpPr>
          <p:nvPr/>
        </p:nvSpPr>
        <p:spPr bwMode="auto">
          <a:xfrm>
            <a:off x="7709995" y="4368382"/>
            <a:ext cx="970076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KOMAPNIA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94" name="Rectangle 46"/>
          <p:cNvSpPr>
            <a:spLocks noChangeArrowheads="1"/>
          </p:cNvSpPr>
          <p:nvPr/>
        </p:nvSpPr>
        <p:spPr bwMode="auto">
          <a:xfrm>
            <a:off x="7709995" y="3882315"/>
            <a:ext cx="970076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KOMAPNIA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95" name="Rectangle 46"/>
          <p:cNvSpPr>
            <a:spLocks noChangeArrowheads="1"/>
          </p:cNvSpPr>
          <p:nvPr/>
        </p:nvSpPr>
        <p:spPr bwMode="auto">
          <a:xfrm>
            <a:off x="7726900" y="3352287"/>
            <a:ext cx="970076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KOMAPNIA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96" name="Rectangle 46"/>
          <p:cNvSpPr>
            <a:spLocks noChangeArrowheads="1"/>
          </p:cNvSpPr>
          <p:nvPr/>
        </p:nvSpPr>
        <p:spPr bwMode="auto">
          <a:xfrm>
            <a:off x="7710845" y="2826672"/>
            <a:ext cx="970076" cy="4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pl-PL" altLang="pl-PL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sz="600" b="1" dirty="0" smtClean="0">
                <a:latin typeface="Arial" charset="0"/>
              </a:rPr>
              <a:t>KOMAPNIA</a:t>
            </a:r>
          </a:p>
          <a:p>
            <a:pPr algn="ctr"/>
            <a:r>
              <a:rPr lang="pl-PL" altLang="pl-PL" sz="600" b="1" dirty="0" smtClean="0">
                <a:latin typeface="Arial" charset="0"/>
              </a:rPr>
              <a:t>OBRONY TERYTORIALNEJ</a:t>
            </a:r>
            <a:endParaRPr lang="pl-PL" altLang="pl-PL" sz="600" b="1" dirty="0">
              <a:latin typeface="Arial" charset="0"/>
            </a:endParaRPr>
          </a:p>
        </p:txBody>
      </p:sp>
      <p:sp>
        <p:nvSpPr>
          <p:cNvPr id="197" name="Text Box 48"/>
          <p:cNvSpPr txBox="1">
            <a:spLocks noChangeArrowheads="1"/>
          </p:cNvSpPr>
          <p:nvPr/>
        </p:nvSpPr>
        <p:spPr bwMode="auto">
          <a:xfrm>
            <a:off x="8285924" y="2789396"/>
            <a:ext cx="472200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latin typeface="Arial" charset="0"/>
              </a:rPr>
              <a:t>100/0</a:t>
            </a:r>
            <a:endParaRPr lang="pl-PL" altLang="pl-PL" sz="900" b="1" dirty="0">
              <a:latin typeface="Arial" charset="0"/>
            </a:endParaRPr>
          </a:p>
        </p:txBody>
      </p:sp>
      <p:sp>
        <p:nvSpPr>
          <p:cNvPr id="198" name="Text Box 48"/>
          <p:cNvSpPr txBox="1">
            <a:spLocks noChangeArrowheads="1"/>
          </p:cNvSpPr>
          <p:nvPr/>
        </p:nvSpPr>
        <p:spPr bwMode="auto">
          <a:xfrm>
            <a:off x="7604464" y="2783046"/>
            <a:ext cx="528921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solidFill>
                  <a:srgbClr val="FF0000"/>
                </a:solidFill>
                <a:latin typeface="Arial" charset="0"/>
              </a:rPr>
              <a:t>100/0</a:t>
            </a:r>
            <a:endParaRPr lang="pl-PL" altLang="pl-PL" sz="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1" name="Text Box 191"/>
          <p:cNvSpPr txBox="1">
            <a:spLocks noChangeArrowheads="1"/>
          </p:cNvSpPr>
          <p:nvPr/>
        </p:nvSpPr>
        <p:spPr bwMode="auto">
          <a:xfrm>
            <a:off x="6092676" y="2250154"/>
            <a:ext cx="417285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solidFill>
                  <a:srgbClr val="FF0000"/>
                </a:solidFill>
                <a:latin typeface="Arial" charset="0"/>
              </a:rPr>
              <a:t>40/1</a:t>
            </a:r>
            <a:endParaRPr lang="pl-PL" altLang="pl-PL" sz="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2" name="Text Box 191"/>
          <p:cNvSpPr txBox="1">
            <a:spLocks noChangeArrowheads="1"/>
          </p:cNvSpPr>
          <p:nvPr/>
        </p:nvSpPr>
        <p:spPr bwMode="auto">
          <a:xfrm>
            <a:off x="6801092" y="2243943"/>
            <a:ext cx="510898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latin typeface="Arial" charset="0"/>
              </a:rPr>
              <a:t>40/12</a:t>
            </a:r>
            <a:endParaRPr lang="pl-PL" altLang="pl-PL" sz="900" b="1" dirty="0">
              <a:latin typeface="Arial" charset="0"/>
            </a:endParaRPr>
          </a:p>
        </p:txBody>
      </p:sp>
      <p:sp>
        <p:nvSpPr>
          <p:cNvPr id="203" name="Text Box 191"/>
          <p:cNvSpPr txBox="1">
            <a:spLocks noChangeArrowheads="1"/>
          </p:cNvSpPr>
          <p:nvPr/>
        </p:nvSpPr>
        <p:spPr bwMode="auto">
          <a:xfrm>
            <a:off x="7518608" y="2270383"/>
            <a:ext cx="417285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solidFill>
                  <a:srgbClr val="FF0000"/>
                </a:solidFill>
                <a:latin typeface="Arial" charset="0"/>
              </a:rPr>
              <a:t>40/1</a:t>
            </a:r>
            <a:endParaRPr lang="pl-PL" altLang="pl-PL" sz="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4" name="Text Box 191"/>
          <p:cNvSpPr txBox="1">
            <a:spLocks noChangeArrowheads="1"/>
          </p:cNvSpPr>
          <p:nvPr/>
        </p:nvSpPr>
        <p:spPr bwMode="auto">
          <a:xfrm>
            <a:off x="8227024" y="2264172"/>
            <a:ext cx="510898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latin typeface="Arial" charset="0"/>
              </a:rPr>
              <a:t>40/12</a:t>
            </a:r>
            <a:endParaRPr lang="pl-PL" altLang="pl-PL" sz="900" b="1" dirty="0">
              <a:latin typeface="Arial" charset="0"/>
            </a:endParaRPr>
          </a:p>
        </p:txBody>
      </p:sp>
      <p:sp>
        <p:nvSpPr>
          <p:cNvPr id="205" name="Text Box 191"/>
          <p:cNvSpPr txBox="1">
            <a:spLocks noChangeArrowheads="1"/>
          </p:cNvSpPr>
          <p:nvPr/>
        </p:nvSpPr>
        <p:spPr bwMode="auto">
          <a:xfrm>
            <a:off x="4583172" y="2257683"/>
            <a:ext cx="417285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solidFill>
                  <a:srgbClr val="FF0000"/>
                </a:solidFill>
                <a:latin typeface="Arial" charset="0"/>
              </a:rPr>
              <a:t>40/1</a:t>
            </a:r>
            <a:endParaRPr lang="pl-PL" altLang="pl-PL" sz="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6" name="Text Box 191"/>
          <p:cNvSpPr txBox="1">
            <a:spLocks noChangeArrowheads="1"/>
          </p:cNvSpPr>
          <p:nvPr/>
        </p:nvSpPr>
        <p:spPr bwMode="auto">
          <a:xfrm>
            <a:off x="5291588" y="2251472"/>
            <a:ext cx="510898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 sz="3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sz="900" b="1" dirty="0" smtClean="0">
                <a:latin typeface="Arial" charset="0"/>
              </a:rPr>
              <a:t>40/12</a:t>
            </a:r>
            <a:endParaRPr lang="pl-PL" altLang="pl-PL" sz="9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46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935596" y="404664"/>
            <a:ext cx="72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 sz="2400" b="1" dirty="0" smtClean="0">
                <a:latin typeface="Times New Roman" pitchFamily="18" charset="0"/>
              </a:rPr>
              <a:t>ZADANIA BRYGADY  OT </a:t>
            </a:r>
            <a:endParaRPr lang="pl-PL" altLang="pl-PL" sz="2400" b="1" dirty="0">
              <a:latin typeface="Times New Roman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827584" y="1340768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sparcie wojsk operacyjnych poprzez nasycenie środowiska walki;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działań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antydywersyjnych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antyterrorystycznych;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działań antykryzysowych;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działań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antydezinformacyjnych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działań wywiadowczych i rozpoznawczych;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działań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patriotycznych i wychowawczych.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84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"/>
          <p:cNvSpPr>
            <a:spLocks noChangeArrowheads="1"/>
          </p:cNvSpPr>
          <p:nvPr/>
        </p:nvSpPr>
        <p:spPr bwMode="auto">
          <a:xfrm>
            <a:off x="3923928" y="3789040"/>
            <a:ext cx="4032448" cy="57606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l-PL" altLang="pl-P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15% - zajęć</a:t>
            </a:r>
          </a:p>
          <a:p>
            <a:pPr algn="ctr" eaLnBrk="1" hangingPunct="1"/>
            <a:r>
              <a:rPr lang="pl-PL" altLang="pl-P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dni w roku</a:t>
            </a:r>
            <a:endParaRPr lang="pl-PL" altLang="pl-P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3924105" y="4835172"/>
            <a:ext cx="4032271" cy="75406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l-PL" altLang="pl-P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Dowódca kompanii OT</a:t>
            </a:r>
          </a:p>
        </p:txBody>
      </p:sp>
      <p:sp>
        <p:nvSpPr>
          <p:cNvPr id="15379" name="Rectangle 12"/>
          <p:cNvSpPr>
            <a:spLocks noChangeArrowheads="1"/>
          </p:cNvSpPr>
          <p:nvPr/>
        </p:nvSpPr>
        <p:spPr bwMode="auto">
          <a:xfrm>
            <a:off x="3923928" y="2051933"/>
            <a:ext cx="4032448" cy="656987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l-PL" altLang="pl-P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altLang="pl-P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 - zajęć</a:t>
            </a:r>
          </a:p>
          <a:p>
            <a:pPr algn="ctr" eaLnBrk="1" hangingPunct="1"/>
            <a:r>
              <a:rPr lang="pl-PL" altLang="pl-P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dni w roku</a:t>
            </a:r>
            <a:endParaRPr lang="pl-PL" altLang="pl-P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3923928" y="1340767"/>
            <a:ext cx="4032448" cy="71116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l-PL" altLang="pl-P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Dowódca brygady OT</a:t>
            </a:r>
          </a:p>
        </p:txBody>
      </p:sp>
      <p:sp>
        <p:nvSpPr>
          <p:cNvPr id="4" name="Prostokąt 3"/>
          <p:cNvSpPr/>
          <p:nvPr/>
        </p:nvSpPr>
        <p:spPr>
          <a:xfrm>
            <a:off x="683568" y="1700808"/>
            <a:ext cx="2376264" cy="77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Poziom krajowy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683568" y="3429000"/>
            <a:ext cx="2376264" cy="77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Poziom wojewódzki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683568" y="5013176"/>
            <a:ext cx="2376264" cy="77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Poziom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owiatowy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trzałka w prawo 1"/>
          <p:cNvSpPr/>
          <p:nvPr/>
        </p:nvSpPr>
        <p:spPr>
          <a:xfrm>
            <a:off x="3210566" y="1905900"/>
            <a:ext cx="64135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3203848" y="5229200"/>
            <a:ext cx="64135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3203848" y="3573016"/>
            <a:ext cx="64135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923928" y="3212976"/>
            <a:ext cx="4032448" cy="58245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l-PL" altLang="pl-P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Dowódca batalionu OT</a:t>
            </a:r>
            <a:endParaRPr lang="pl-PL" altLang="pl-P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923928" y="5589240"/>
            <a:ext cx="4032271" cy="72008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l-PL" altLang="pl-P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80% - zajęć</a:t>
            </a:r>
            <a:endParaRPr lang="pl-PL" altLang="pl-P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pl-PL" altLang="pl-P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 dni w roku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935596" y="404664"/>
            <a:ext cx="72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 sz="2400" b="1" dirty="0" smtClean="0">
                <a:latin typeface="Times New Roman" pitchFamily="18" charset="0"/>
              </a:rPr>
              <a:t>KONCEPCJA  SZKOLENIA WOT </a:t>
            </a:r>
            <a:endParaRPr lang="pl-PL" altLang="pl-PL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8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94331" y="319690"/>
            <a:ext cx="765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ETAPY FORMOWANIA WOT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395536" y="5589240"/>
            <a:ext cx="82809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315952" y="4577642"/>
            <a:ext cx="7327246" cy="321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DOWÓDZTWO  WOT</a:t>
            </a:r>
            <a:endParaRPr lang="pl-PL" sz="1400" dirty="0"/>
          </a:p>
        </p:txBody>
      </p:sp>
      <p:sp>
        <p:nvSpPr>
          <p:cNvPr id="10" name="Prostokąt 9"/>
          <p:cNvSpPr/>
          <p:nvPr/>
        </p:nvSpPr>
        <p:spPr>
          <a:xfrm>
            <a:off x="694331" y="3579231"/>
            <a:ext cx="1243245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3 x DRYGADY</a:t>
            </a:r>
            <a:endParaRPr lang="pl-PL" sz="1400" dirty="0"/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402138" y="5389255"/>
            <a:ext cx="0" cy="3999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71500" y="5877272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 smtClean="0">
                <a:solidFill>
                  <a:schemeClr val="tx1"/>
                </a:solidFill>
              </a:rPr>
              <a:t>2016</a:t>
            </a:r>
            <a:endParaRPr lang="pl-PL" sz="1600" dirty="0">
              <a:solidFill>
                <a:schemeClr val="tx1"/>
              </a:solidFill>
            </a:endParaRPr>
          </a:p>
        </p:txBody>
      </p:sp>
      <p:cxnSp>
        <p:nvCxnSpPr>
          <p:cNvPr id="16" name="Łącznik prostoliniowy 15"/>
          <p:cNvCxnSpPr/>
          <p:nvPr/>
        </p:nvCxnSpPr>
        <p:spPr>
          <a:xfrm>
            <a:off x="3132196" y="5436677"/>
            <a:ext cx="0" cy="3999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>
            <a:off x="5868144" y="5412964"/>
            <a:ext cx="0" cy="3999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oliniowy 17"/>
          <p:cNvCxnSpPr/>
          <p:nvPr/>
        </p:nvCxnSpPr>
        <p:spPr>
          <a:xfrm>
            <a:off x="8532440" y="5389254"/>
            <a:ext cx="0" cy="3999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rostokąt 18"/>
          <p:cNvSpPr/>
          <p:nvPr/>
        </p:nvSpPr>
        <p:spPr>
          <a:xfrm>
            <a:off x="1349210" y="5905222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 smtClean="0">
                <a:solidFill>
                  <a:schemeClr val="tx1"/>
                </a:solidFill>
              </a:rPr>
              <a:t>2017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2711000" y="5905342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 smtClean="0">
                <a:solidFill>
                  <a:schemeClr val="tx1"/>
                </a:solidFill>
              </a:rPr>
              <a:t>2018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4139952" y="5905462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 smtClean="0">
                <a:solidFill>
                  <a:schemeClr val="tx1"/>
                </a:solidFill>
              </a:rPr>
              <a:t>2019</a:t>
            </a:r>
            <a:endParaRPr lang="pl-PL" sz="1600" dirty="0">
              <a:solidFill>
                <a:schemeClr val="tx1"/>
              </a:solidFill>
            </a:endParaRPr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7301408" y="5436676"/>
            <a:ext cx="0" cy="3525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4448227" y="5436677"/>
            <a:ext cx="0" cy="3525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1799692" y="5436675"/>
            <a:ext cx="0" cy="3525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 25"/>
          <p:cNvSpPr/>
          <p:nvPr/>
        </p:nvSpPr>
        <p:spPr>
          <a:xfrm>
            <a:off x="395535" y="5013176"/>
            <a:ext cx="920417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BIURO</a:t>
            </a:r>
            <a:endParaRPr lang="pl-PL" sz="1400" dirty="0"/>
          </a:p>
        </p:txBody>
      </p:sp>
      <p:sp>
        <p:nvSpPr>
          <p:cNvPr id="2" name="Prostokąt 1"/>
          <p:cNvSpPr/>
          <p:nvPr/>
        </p:nvSpPr>
        <p:spPr>
          <a:xfrm>
            <a:off x="1937576" y="3579231"/>
            <a:ext cx="1194620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I ROK SZKOLENIA</a:t>
            </a:r>
            <a:endParaRPr lang="pl-PL" sz="1400" dirty="0"/>
          </a:p>
        </p:txBody>
      </p:sp>
      <p:sp>
        <p:nvSpPr>
          <p:cNvPr id="32" name="Prostokąt 31"/>
          <p:cNvSpPr/>
          <p:nvPr/>
        </p:nvSpPr>
        <p:spPr>
          <a:xfrm>
            <a:off x="3132196" y="3579231"/>
            <a:ext cx="1330011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II ROK SZKOLENIA</a:t>
            </a:r>
            <a:endParaRPr lang="pl-PL" sz="1400" dirty="0"/>
          </a:p>
        </p:txBody>
      </p:sp>
      <p:sp>
        <p:nvSpPr>
          <p:cNvPr id="33" name="Prostokąt 32"/>
          <p:cNvSpPr/>
          <p:nvPr/>
        </p:nvSpPr>
        <p:spPr>
          <a:xfrm>
            <a:off x="5508104" y="5936164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 smtClean="0">
                <a:solidFill>
                  <a:schemeClr val="tx1"/>
                </a:solidFill>
              </a:rPr>
              <a:t>2020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6912260" y="5947627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 smtClean="0">
                <a:solidFill>
                  <a:schemeClr val="tx1"/>
                </a:solidFill>
              </a:rPr>
              <a:t>2021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8136396" y="5919437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 smtClean="0">
                <a:solidFill>
                  <a:schemeClr val="tx1"/>
                </a:solidFill>
              </a:rPr>
              <a:t>2022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1937576" y="2852936"/>
            <a:ext cx="1243245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3 x BRYGADY</a:t>
            </a:r>
            <a:endParaRPr lang="pl-PL" sz="1400" dirty="0"/>
          </a:p>
        </p:txBody>
      </p:sp>
      <p:sp>
        <p:nvSpPr>
          <p:cNvPr id="37" name="Prostokąt 36"/>
          <p:cNvSpPr/>
          <p:nvPr/>
        </p:nvSpPr>
        <p:spPr>
          <a:xfrm>
            <a:off x="3180820" y="2852936"/>
            <a:ext cx="1267407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I ROK SZKOLENIA</a:t>
            </a:r>
            <a:endParaRPr lang="pl-PL" sz="1400" dirty="0"/>
          </a:p>
        </p:txBody>
      </p:sp>
      <p:sp>
        <p:nvSpPr>
          <p:cNvPr id="38" name="Prostokąt 37"/>
          <p:cNvSpPr/>
          <p:nvPr/>
        </p:nvSpPr>
        <p:spPr>
          <a:xfrm>
            <a:off x="4468517" y="2852936"/>
            <a:ext cx="1275076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II ROK SZKOLENIA</a:t>
            </a:r>
            <a:endParaRPr lang="pl-PL" sz="1400" dirty="0"/>
          </a:p>
        </p:txBody>
      </p:sp>
      <p:sp>
        <p:nvSpPr>
          <p:cNvPr id="39" name="Prostokąt 38"/>
          <p:cNvSpPr/>
          <p:nvPr/>
        </p:nvSpPr>
        <p:spPr>
          <a:xfrm>
            <a:off x="2621652" y="2132856"/>
            <a:ext cx="1243245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5</a:t>
            </a:r>
            <a:r>
              <a:rPr lang="pl-PL" sz="1400" dirty="0" smtClean="0"/>
              <a:t> x </a:t>
            </a:r>
            <a:r>
              <a:rPr lang="pl-PL" sz="1400" dirty="0"/>
              <a:t>B</a:t>
            </a:r>
            <a:r>
              <a:rPr lang="pl-PL" sz="1400" dirty="0" smtClean="0"/>
              <a:t>RYGAD</a:t>
            </a:r>
            <a:endParaRPr lang="pl-PL" sz="1400" dirty="0"/>
          </a:p>
        </p:txBody>
      </p:sp>
      <p:sp>
        <p:nvSpPr>
          <p:cNvPr id="40" name="Prostokąt 39"/>
          <p:cNvSpPr/>
          <p:nvPr/>
        </p:nvSpPr>
        <p:spPr>
          <a:xfrm>
            <a:off x="3864897" y="2132856"/>
            <a:ext cx="1194620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I ROK SZKOLENIA</a:t>
            </a:r>
            <a:endParaRPr lang="pl-PL" sz="1400" dirty="0"/>
          </a:p>
        </p:txBody>
      </p:sp>
      <p:sp>
        <p:nvSpPr>
          <p:cNvPr id="41" name="Prostokąt 40"/>
          <p:cNvSpPr/>
          <p:nvPr/>
        </p:nvSpPr>
        <p:spPr>
          <a:xfrm>
            <a:off x="5058932" y="2132856"/>
            <a:ext cx="1368152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II ROK SZKOLENIA</a:t>
            </a:r>
            <a:endParaRPr lang="pl-PL" sz="1400" dirty="0"/>
          </a:p>
        </p:txBody>
      </p:sp>
      <p:sp>
        <p:nvSpPr>
          <p:cNvPr id="42" name="Prostokąt 41"/>
          <p:cNvSpPr/>
          <p:nvPr/>
        </p:nvSpPr>
        <p:spPr>
          <a:xfrm>
            <a:off x="3225272" y="1484784"/>
            <a:ext cx="1243245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6</a:t>
            </a:r>
            <a:r>
              <a:rPr lang="pl-PL" sz="1400" dirty="0" smtClean="0"/>
              <a:t> x </a:t>
            </a:r>
            <a:r>
              <a:rPr lang="pl-PL" sz="1400" dirty="0"/>
              <a:t>B</a:t>
            </a:r>
            <a:r>
              <a:rPr lang="pl-PL" sz="1400" dirty="0" smtClean="0"/>
              <a:t>RYGAD</a:t>
            </a:r>
            <a:endParaRPr lang="pl-PL" sz="1400" dirty="0"/>
          </a:p>
        </p:txBody>
      </p:sp>
      <p:sp>
        <p:nvSpPr>
          <p:cNvPr id="43" name="Prostokąt 42"/>
          <p:cNvSpPr/>
          <p:nvPr/>
        </p:nvSpPr>
        <p:spPr>
          <a:xfrm>
            <a:off x="4468517" y="1484040"/>
            <a:ext cx="1194620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I ROK SZKOLENIA</a:t>
            </a:r>
            <a:endParaRPr lang="pl-PL" sz="1400" dirty="0"/>
          </a:p>
        </p:txBody>
      </p:sp>
      <p:sp>
        <p:nvSpPr>
          <p:cNvPr id="44" name="Prostokąt 43"/>
          <p:cNvSpPr/>
          <p:nvPr/>
        </p:nvSpPr>
        <p:spPr>
          <a:xfrm>
            <a:off x="5616116" y="1484784"/>
            <a:ext cx="1368152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II ROK SZKOLENIA</a:t>
            </a:r>
            <a:endParaRPr lang="pl-PL" sz="1400" dirty="0"/>
          </a:p>
        </p:txBody>
      </p:sp>
      <p:sp>
        <p:nvSpPr>
          <p:cNvPr id="45" name="Prostokąt 44"/>
          <p:cNvSpPr/>
          <p:nvPr/>
        </p:nvSpPr>
        <p:spPr>
          <a:xfrm>
            <a:off x="4448228" y="3579231"/>
            <a:ext cx="1330011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III ROK SZKOLENIA</a:t>
            </a:r>
            <a:endParaRPr lang="pl-PL" sz="1400" dirty="0"/>
          </a:p>
        </p:txBody>
      </p:sp>
      <p:sp>
        <p:nvSpPr>
          <p:cNvPr id="46" name="Prostokąt 45"/>
          <p:cNvSpPr/>
          <p:nvPr/>
        </p:nvSpPr>
        <p:spPr>
          <a:xfrm>
            <a:off x="5743593" y="2852936"/>
            <a:ext cx="1330011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III ROK SZKOLENIA</a:t>
            </a:r>
            <a:endParaRPr lang="pl-PL" sz="1400" dirty="0"/>
          </a:p>
        </p:txBody>
      </p:sp>
      <p:sp>
        <p:nvSpPr>
          <p:cNvPr id="47" name="Prostokąt 46"/>
          <p:cNvSpPr/>
          <p:nvPr/>
        </p:nvSpPr>
        <p:spPr>
          <a:xfrm>
            <a:off x="6427084" y="2132856"/>
            <a:ext cx="1330011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III ROK SZKOLENIA</a:t>
            </a:r>
            <a:endParaRPr lang="pl-PL" sz="1400" dirty="0"/>
          </a:p>
        </p:txBody>
      </p:sp>
      <p:sp>
        <p:nvSpPr>
          <p:cNvPr id="48" name="Prostokąt 47"/>
          <p:cNvSpPr/>
          <p:nvPr/>
        </p:nvSpPr>
        <p:spPr>
          <a:xfrm>
            <a:off x="6984268" y="1484784"/>
            <a:ext cx="1330011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III ROK SZKOLENIA</a:t>
            </a:r>
            <a:endParaRPr lang="pl-PL" sz="1400" dirty="0"/>
          </a:p>
        </p:txBody>
      </p:sp>
      <p:cxnSp>
        <p:nvCxnSpPr>
          <p:cNvPr id="5" name="Łącznik prostoliniowy 4"/>
          <p:cNvCxnSpPr/>
          <p:nvPr/>
        </p:nvCxnSpPr>
        <p:spPr>
          <a:xfrm>
            <a:off x="4468517" y="1124744"/>
            <a:ext cx="0" cy="446449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ole tekstowe 48"/>
          <p:cNvSpPr txBox="1"/>
          <p:nvPr/>
        </p:nvSpPr>
        <p:spPr>
          <a:xfrm>
            <a:off x="0" y="3579231"/>
            <a:ext cx="1044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ETAP I</a:t>
            </a:r>
            <a:endParaRPr lang="pl-PL" sz="1600" b="1" dirty="0"/>
          </a:p>
        </p:txBody>
      </p:sp>
      <p:sp>
        <p:nvSpPr>
          <p:cNvPr id="50" name="pole tekstowe 49"/>
          <p:cNvSpPr txBox="1"/>
          <p:nvPr/>
        </p:nvSpPr>
        <p:spPr>
          <a:xfrm>
            <a:off x="1097182" y="2899683"/>
            <a:ext cx="1044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ETAP II</a:t>
            </a:r>
            <a:endParaRPr lang="pl-PL" sz="1600" b="1" dirty="0"/>
          </a:p>
        </p:txBody>
      </p:sp>
      <p:sp>
        <p:nvSpPr>
          <p:cNvPr id="51" name="pole tekstowe 50"/>
          <p:cNvSpPr txBox="1"/>
          <p:nvPr/>
        </p:nvSpPr>
        <p:spPr>
          <a:xfrm>
            <a:off x="1745254" y="2179603"/>
            <a:ext cx="1044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ETAP III</a:t>
            </a:r>
            <a:endParaRPr lang="pl-PL" sz="1600" b="1" dirty="0"/>
          </a:p>
        </p:txBody>
      </p:sp>
      <p:sp>
        <p:nvSpPr>
          <p:cNvPr id="52" name="pole tekstowe 51"/>
          <p:cNvSpPr txBox="1"/>
          <p:nvPr/>
        </p:nvSpPr>
        <p:spPr>
          <a:xfrm>
            <a:off x="2289016" y="1495624"/>
            <a:ext cx="1044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ETAP IV</a:t>
            </a:r>
            <a:endParaRPr lang="pl-PL" sz="1600" b="1" dirty="0"/>
          </a:p>
        </p:txBody>
      </p:sp>
      <p:cxnSp>
        <p:nvCxnSpPr>
          <p:cNvPr id="53" name="Łącznik prostoliniowy 52"/>
          <p:cNvCxnSpPr/>
          <p:nvPr/>
        </p:nvCxnSpPr>
        <p:spPr>
          <a:xfrm>
            <a:off x="8345792" y="1212528"/>
            <a:ext cx="0" cy="446449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08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571</Words>
  <Application>Microsoft Office PowerPoint</Application>
  <PresentationFormat>Pokaz na ekranie (4:3)</PresentationFormat>
  <Paragraphs>217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</dc:creator>
  <cp:lastModifiedBy>Grzegorz</cp:lastModifiedBy>
  <cp:revision>424</cp:revision>
  <cp:lastPrinted>2016-02-04T09:08:46Z</cp:lastPrinted>
  <dcterms:created xsi:type="dcterms:W3CDTF">2014-09-01T21:42:56Z</dcterms:created>
  <dcterms:modified xsi:type="dcterms:W3CDTF">2016-03-08T22:52:15Z</dcterms:modified>
</cp:coreProperties>
</file>